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443" r:id="rId2"/>
    <p:sldId id="937" r:id="rId3"/>
    <p:sldId id="1051" r:id="rId4"/>
    <p:sldId id="1079" r:id="rId5"/>
    <p:sldId id="1080" r:id="rId6"/>
    <p:sldId id="1081" r:id="rId7"/>
    <p:sldId id="1082" r:id="rId8"/>
    <p:sldId id="1083" r:id="rId9"/>
    <p:sldId id="1084" r:id="rId10"/>
    <p:sldId id="1085" r:id="rId11"/>
    <p:sldId id="1086" r:id="rId12"/>
    <p:sldId id="1087" r:id="rId13"/>
    <p:sldId id="1088" r:id="rId14"/>
    <p:sldId id="1089" r:id="rId15"/>
    <p:sldId id="1090" r:id="rId16"/>
    <p:sldId id="1091" r:id="rId17"/>
    <p:sldId id="1092" r:id="rId18"/>
    <p:sldId id="1093" r:id="rId19"/>
    <p:sldId id="1094" r:id="rId20"/>
    <p:sldId id="1095" r:id="rId21"/>
    <p:sldId id="1096" r:id="rId22"/>
    <p:sldId id="1097" r:id="rId23"/>
    <p:sldId id="1098" r:id="rId24"/>
    <p:sldId id="1099" r:id="rId25"/>
    <p:sldId id="1100" r:id="rId26"/>
    <p:sldId id="1101" r:id="rId27"/>
    <p:sldId id="1102" r:id="rId28"/>
    <p:sldId id="1104" r:id="rId29"/>
    <p:sldId id="1105" r:id="rId30"/>
    <p:sldId id="1106" r:id="rId31"/>
    <p:sldId id="1107" r:id="rId32"/>
    <p:sldId id="1108" r:id="rId33"/>
    <p:sldId id="1109" r:id="rId34"/>
    <p:sldId id="1110" r:id="rId35"/>
    <p:sldId id="1111" r:id="rId36"/>
    <p:sldId id="1078" r:id="rId37"/>
    <p:sldId id="1136" r:id="rId38"/>
    <p:sldId id="1137" r:id="rId39"/>
    <p:sldId id="1050" r:id="rId40"/>
    <p:sldId id="1112" r:id="rId41"/>
    <p:sldId id="1053" r:id="rId42"/>
    <p:sldId id="1113" r:id="rId43"/>
    <p:sldId id="1114" r:id="rId44"/>
    <p:sldId id="1115" r:id="rId45"/>
    <p:sldId id="1116" r:id="rId46"/>
    <p:sldId id="1052" r:id="rId47"/>
    <p:sldId id="1054" r:id="rId48"/>
    <p:sldId id="1055" r:id="rId49"/>
    <p:sldId id="1056" r:id="rId50"/>
    <p:sldId id="1057" r:id="rId51"/>
    <p:sldId id="1058" r:id="rId52"/>
    <p:sldId id="1059" r:id="rId53"/>
    <p:sldId id="1060" r:id="rId54"/>
    <p:sldId id="1061" r:id="rId55"/>
    <p:sldId id="1062" r:id="rId56"/>
    <p:sldId id="1063" r:id="rId57"/>
    <p:sldId id="1064" r:id="rId58"/>
    <p:sldId id="1065" r:id="rId59"/>
    <p:sldId id="1066" r:id="rId60"/>
    <p:sldId id="1067" r:id="rId61"/>
    <p:sldId id="1068" r:id="rId62"/>
    <p:sldId id="1069" r:id="rId63"/>
    <p:sldId id="1070" r:id="rId64"/>
    <p:sldId id="1071" r:id="rId65"/>
    <p:sldId id="1072" r:id="rId66"/>
    <p:sldId id="1073" r:id="rId67"/>
    <p:sldId id="1074" r:id="rId68"/>
    <p:sldId id="1117" r:id="rId69"/>
    <p:sldId id="1118" r:id="rId70"/>
    <p:sldId id="1119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1133" r:id="rId85"/>
    <p:sldId id="1135" r:id="rId86"/>
    <p:sldId id="1134" r:id="rId87"/>
    <p:sldId id="1138" r:id="rId88"/>
    <p:sldId id="1140" r:id="rId89"/>
    <p:sldId id="1142" r:id="rId90"/>
    <p:sldId id="1145" r:id="rId91"/>
    <p:sldId id="1146" r:id="rId92"/>
    <p:sldId id="1147" r:id="rId93"/>
    <p:sldId id="1151" r:id="rId94"/>
    <p:sldId id="1152" r:id="rId95"/>
    <p:sldId id="1148" r:id="rId96"/>
    <p:sldId id="1149" r:id="rId97"/>
    <p:sldId id="1150" r:id="rId98"/>
    <p:sldId id="1153" r:id="rId99"/>
    <p:sldId id="1154" r:id="rId100"/>
    <p:sldId id="1155" r:id="rId101"/>
    <p:sldId id="1156" r:id="rId102"/>
    <p:sldId id="1157" r:id="rId103"/>
    <p:sldId id="1158" r:id="rId104"/>
    <p:sldId id="1159" r:id="rId105"/>
    <p:sldId id="1160" r:id="rId106"/>
    <p:sldId id="1161" r:id="rId107"/>
    <p:sldId id="1162" r:id="rId108"/>
    <p:sldId id="1163" r:id="rId109"/>
    <p:sldId id="1164" r:id="rId110"/>
    <p:sldId id="1165" r:id="rId111"/>
    <p:sldId id="1166" r:id="rId112"/>
    <p:sldId id="1167" r:id="rId113"/>
    <p:sldId id="1168" r:id="rId114"/>
    <p:sldId id="1169" r:id="rId115"/>
    <p:sldId id="1170" r:id="rId116"/>
    <p:sldId id="1171" r:id="rId117"/>
    <p:sldId id="1172" r:id="rId118"/>
    <p:sldId id="1173" r:id="rId119"/>
    <p:sldId id="1174" r:id="rId120"/>
    <p:sldId id="1176" r:id="rId121"/>
    <p:sldId id="1076" r:id="rId122"/>
    <p:sldId id="1077" r:id="rId123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Arial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CC00"/>
    <a:srgbClr val="33CC33"/>
    <a:srgbClr val="FF3300"/>
    <a:srgbClr val="CC66FF"/>
    <a:srgbClr val="B2B2B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 autoAdjust="0"/>
    <p:restoredTop sz="52503" autoAdjust="0"/>
  </p:normalViewPr>
  <p:slideViewPr>
    <p:cSldViewPr showGuides="1">
      <p:cViewPr varScale="1">
        <p:scale>
          <a:sx n="37" d="100"/>
          <a:sy n="37" d="100"/>
        </p:scale>
        <p:origin x="1940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2776"/>
    </p:cViewPr>
  </p:sorterViewPr>
  <p:notesViewPr>
    <p:cSldViewPr showGuides="1">
      <p:cViewPr varScale="1">
        <p:scale>
          <a:sx n="47" d="100"/>
          <a:sy n="47" d="100"/>
        </p:scale>
        <p:origin x="-1368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0C1D1-E90D-4533-A956-E0A236F2D055}" type="doc">
      <dgm:prSet loTypeId="urn:microsoft.com/office/officeart/2005/8/layout/arrow2" loCatId="process" qsTypeId="urn:microsoft.com/office/officeart/2005/8/quickstyle/simple2" qsCatId="simple" csTypeId="urn:microsoft.com/office/officeart/2005/8/colors/accent2_3" csCatId="accent2" phldr="1"/>
      <dgm:spPr/>
    </dgm:pt>
    <dgm:pt modelId="{722513C8-77DC-48E9-B5FC-74DBE176CFF4}">
      <dgm:prSet phldrT="[文字]"/>
      <dgm:spPr/>
      <dgm:t>
        <a:bodyPr/>
        <a:lstStyle/>
        <a:p>
          <a:r>
            <a:rPr lang="en-US" altLang="zh-TW" dirty="0" smtClean="0">
              <a:latin typeface="Arial Black" panose="020B0A04020102020204" pitchFamily="34" charset="0"/>
            </a:rPr>
            <a:t>Incident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Response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6CD5B76D-0985-475E-8BFA-1D01AA50BAC4}" type="parTrans" cxnId="{310539AC-7FDD-479B-8CBB-AA47E2E48C3B}">
      <dgm:prSet/>
      <dgm:spPr/>
      <dgm:t>
        <a:bodyPr/>
        <a:lstStyle/>
        <a:p>
          <a:endParaRPr lang="zh-TW" altLang="en-US"/>
        </a:p>
      </dgm:t>
    </dgm:pt>
    <dgm:pt modelId="{9274DB7C-0F35-4C9B-A030-3F897E12F127}" type="sibTrans" cxnId="{310539AC-7FDD-479B-8CBB-AA47E2E48C3B}">
      <dgm:prSet/>
      <dgm:spPr/>
      <dgm:t>
        <a:bodyPr/>
        <a:lstStyle/>
        <a:p>
          <a:endParaRPr lang="zh-TW" altLang="en-US"/>
        </a:p>
      </dgm:t>
    </dgm:pt>
    <dgm:pt modelId="{620F3B1F-2053-42FD-BE19-0A93B211269A}">
      <dgm:prSet phldrT="[文字]"/>
      <dgm:spPr/>
      <dgm:t>
        <a:bodyPr/>
        <a:lstStyle/>
        <a:p>
          <a:r>
            <a:rPr lang="en-US" altLang="zh-TW" dirty="0" smtClean="0">
              <a:latin typeface="Arial Black" panose="020B0A04020102020204" pitchFamily="34" charset="0"/>
            </a:rPr>
            <a:t>Response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Before</a:t>
          </a:r>
          <a:br>
            <a:rPr lang="en-US" altLang="zh-TW" dirty="0" smtClean="0">
              <a:latin typeface="Arial Black" panose="020B0A04020102020204" pitchFamily="34" charset="0"/>
            </a:rPr>
          </a:br>
          <a:r>
            <a:rPr lang="en-US" altLang="zh-TW" dirty="0" smtClean="0">
              <a:latin typeface="Arial Black" panose="020B0A04020102020204" pitchFamily="34" charset="0"/>
            </a:rPr>
            <a:t>Incident</a:t>
          </a:r>
          <a:endParaRPr lang="zh-TW" altLang="en-US" dirty="0">
            <a:latin typeface="Arial Black" panose="020B0A04020102020204" pitchFamily="34" charset="0"/>
          </a:endParaRPr>
        </a:p>
      </dgm:t>
    </dgm:pt>
    <dgm:pt modelId="{BD37547B-1BF7-40A5-8B97-6AFE635E454B}" type="parTrans" cxnId="{2C562E71-63D6-4830-9CCB-BA0E7AB167B0}">
      <dgm:prSet/>
      <dgm:spPr/>
      <dgm:t>
        <a:bodyPr/>
        <a:lstStyle/>
        <a:p>
          <a:endParaRPr lang="zh-TW" altLang="en-US"/>
        </a:p>
      </dgm:t>
    </dgm:pt>
    <dgm:pt modelId="{2EE11851-C55A-4EB1-9452-68D92C37387E}" type="sibTrans" cxnId="{2C562E71-63D6-4830-9CCB-BA0E7AB167B0}">
      <dgm:prSet/>
      <dgm:spPr/>
      <dgm:t>
        <a:bodyPr/>
        <a:lstStyle/>
        <a:p>
          <a:endParaRPr lang="zh-TW" altLang="en-US"/>
        </a:p>
      </dgm:t>
    </dgm:pt>
    <dgm:pt modelId="{249B02D1-DB89-4E03-85F9-903F0AD5EFD0}" type="pres">
      <dgm:prSet presAssocID="{6B60C1D1-E90D-4533-A956-E0A236F2D055}" presName="arrowDiagram" presStyleCnt="0">
        <dgm:presLayoutVars>
          <dgm:chMax val="5"/>
          <dgm:dir/>
          <dgm:resizeHandles val="exact"/>
        </dgm:presLayoutVars>
      </dgm:prSet>
      <dgm:spPr/>
    </dgm:pt>
    <dgm:pt modelId="{E997BA97-16A0-4D1B-AC34-5A89D1B74BFA}" type="pres">
      <dgm:prSet presAssocID="{6B60C1D1-E90D-4533-A956-E0A236F2D055}" presName="arrow" presStyleLbl="bgShp" presStyleIdx="0" presStyleCnt="1" custLinFactNeighborX="-22055" custLinFactNeighborY="72434"/>
      <dgm:spPr/>
    </dgm:pt>
    <dgm:pt modelId="{2A3032DE-C757-4E39-BE14-884A12E0E3A7}" type="pres">
      <dgm:prSet presAssocID="{6B60C1D1-E90D-4533-A956-E0A236F2D055}" presName="arrowDiagram2" presStyleCnt="0"/>
      <dgm:spPr/>
    </dgm:pt>
    <dgm:pt modelId="{EE9BA4AC-69D0-46F5-AD77-ED0F649963FA}" type="pres">
      <dgm:prSet presAssocID="{722513C8-77DC-48E9-B5FC-74DBE176CFF4}" presName="bullet2a" presStyleLbl="node1" presStyleIdx="0" presStyleCnt="2"/>
      <dgm:spPr/>
    </dgm:pt>
    <dgm:pt modelId="{7EB51C0A-F72E-4F5B-91AE-BE823C4F65E9}" type="pres">
      <dgm:prSet presAssocID="{722513C8-77DC-48E9-B5FC-74DBE176CFF4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5BEE13-0E69-4B9F-BB73-1A17002E943D}" type="pres">
      <dgm:prSet presAssocID="{620F3B1F-2053-42FD-BE19-0A93B211269A}" presName="bullet2b" presStyleLbl="node1" presStyleIdx="1" presStyleCnt="2" custLinFactX="100000" custLinFactNeighborX="195608" custLinFactNeighborY="-80871"/>
      <dgm:spPr/>
    </dgm:pt>
    <dgm:pt modelId="{645EA6E6-93DE-44C0-9855-D42712167E33}" type="pres">
      <dgm:prSet presAssocID="{620F3B1F-2053-42FD-BE19-0A93B211269A}" presName="textBox2b" presStyleLbl="revTx" presStyleIdx="1" presStyleCnt="2" custLinFactNeighborX="16267" custLinFactNeighborY="10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10539AC-7FDD-479B-8CBB-AA47E2E48C3B}" srcId="{6B60C1D1-E90D-4533-A956-E0A236F2D055}" destId="{722513C8-77DC-48E9-B5FC-74DBE176CFF4}" srcOrd="0" destOrd="0" parTransId="{6CD5B76D-0985-475E-8BFA-1D01AA50BAC4}" sibTransId="{9274DB7C-0F35-4C9B-A030-3F897E12F127}"/>
    <dgm:cxn modelId="{2C562E71-63D6-4830-9CCB-BA0E7AB167B0}" srcId="{6B60C1D1-E90D-4533-A956-E0A236F2D055}" destId="{620F3B1F-2053-42FD-BE19-0A93B211269A}" srcOrd="1" destOrd="0" parTransId="{BD37547B-1BF7-40A5-8B97-6AFE635E454B}" sibTransId="{2EE11851-C55A-4EB1-9452-68D92C37387E}"/>
    <dgm:cxn modelId="{D8DFB034-81D0-4006-89DA-473611F73B15}" type="presOf" srcId="{620F3B1F-2053-42FD-BE19-0A93B211269A}" destId="{645EA6E6-93DE-44C0-9855-D42712167E33}" srcOrd="0" destOrd="0" presId="urn:microsoft.com/office/officeart/2005/8/layout/arrow2"/>
    <dgm:cxn modelId="{075B5597-927C-4638-BAFF-A565DF7B10C5}" type="presOf" srcId="{6B60C1D1-E90D-4533-A956-E0A236F2D055}" destId="{249B02D1-DB89-4E03-85F9-903F0AD5EFD0}" srcOrd="0" destOrd="0" presId="urn:microsoft.com/office/officeart/2005/8/layout/arrow2"/>
    <dgm:cxn modelId="{F9EC16F5-BF45-4C0A-8B51-3C5C3D3C0C45}" type="presOf" srcId="{722513C8-77DC-48E9-B5FC-74DBE176CFF4}" destId="{7EB51C0A-F72E-4F5B-91AE-BE823C4F65E9}" srcOrd="0" destOrd="0" presId="urn:microsoft.com/office/officeart/2005/8/layout/arrow2"/>
    <dgm:cxn modelId="{E5C0FC72-822B-4461-8F14-A1DE4A6D828B}" type="presParOf" srcId="{249B02D1-DB89-4E03-85F9-903F0AD5EFD0}" destId="{E997BA97-16A0-4D1B-AC34-5A89D1B74BFA}" srcOrd="0" destOrd="0" presId="urn:microsoft.com/office/officeart/2005/8/layout/arrow2"/>
    <dgm:cxn modelId="{81D5D133-D448-40E3-BC3E-059A0A6BED5F}" type="presParOf" srcId="{249B02D1-DB89-4E03-85F9-903F0AD5EFD0}" destId="{2A3032DE-C757-4E39-BE14-884A12E0E3A7}" srcOrd="1" destOrd="0" presId="urn:microsoft.com/office/officeart/2005/8/layout/arrow2"/>
    <dgm:cxn modelId="{3574D9B2-8E9A-4899-84AF-7B2454C9F147}" type="presParOf" srcId="{2A3032DE-C757-4E39-BE14-884A12E0E3A7}" destId="{EE9BA4AC-69D0-46F5-AD77-ED0F649963FA}" srcOrd="0" destOrd="0" presId="urn:microsoft.com/office/officeart/2005/8/layout/arrow2"/>
    <dgm:cxn modelId="{EAA98693-FA9E-4485-8FAC-A97AF1C12BE6}" type="presParOf" srcId="{2A3032DE-C757-4E39-BE14-884A12E0E3A7}" destId="{7EB51C0A-F72E-4F5B-91AE-BE823C4F65E9}" srcOrd="1" destOrd="0" presId="urn:microsoft.com/office/officeart/2005/8/layout/arrow2"/>
    <dgm:cxn modelId="{1E64CF8B-F497-4D1F-834E-AD9CCC2DDD89}" type="presParOf" srcId="{2A3032DE-C757-4E39-BE14-884A12E0E3A7}" destId="{A25BEE13-0E69-4B9F-BB73-1A17002E943D}" srcOrd="2" destOrd="0" presId="urn:microsoft.com/office/officeart/2005/8/layout/arrow2"/>
    <dgm:cxn modelId="{177C5CAC-72DD-4F5F-8E96-F806D5DF6DE3}" type="presParOf" srcId="{2A3032DE-C757-4E39-BE14-884A12E0E3A7}" destId="{645EA6E6-93DE-44C0-9855-D42712167E33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485C26BF-A2D0-4760-A37A-B71F8DAADE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6748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1363"/>
            <a:ext cx="4965700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1" y="4716464"/>
            <a:ext cx="54387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5" tIns="45723" rIns="91445" bIns="457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fld id="{BC9059D9-2B42-4A0D-9310-925FB029BA8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573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2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在資安領域裡，我們需要知道我們重要的設備、連線是甚麼，大家可以想像一下</a:t>
            </a:r>
          </a:p>
          <a:p>
            <a:r>
              <a:rPr lang="zh-TW" altLang="en-US" dirty="0" smtClean="0"/>
              <a:t>陸區裡面，你們重要的裝備是甚麼，有人可以舉個例子嗎</a:t>
            </a:r>
            <a:r>
              <a:rPr lang="en-US" altLang="zh-TW" dirty="0" smtClean="0"/>
              <a:t>? </a:t>
            </a:r>
            <a:r>
              <a:rPr lang="zh-TW" altLang="en-US" dirty="0" smtClean="0"/>
              <a:t>那在資訊裡面，重要的就是檔案、電腦、伺服器、</a:t>
            </a:r>
          </a:p>
          <a:p>
            <a:r>
              <a:rPr lang="zh-TW" altLang="en-US" dirty="0" smtClean="0"/>
              <a:t>連線方式有沒有加密等等的，我會在對外連線前，設置防火牆來阻擋惡意連線，那在電腦裡安裝防毒軟體來</a:t>
            </a:r>
          </a:p>
          <a:p>
            <a:r>
              <a:rPr lang="zh-TW" altLang="en-US" dirty="0" smtClean="0"/>
              <a:t>阻擋惡意程式，或者是在網頁伺服器前設置網頁防火牆，來阻擋</a:t>
            </a:r>
            <a:r>
              <a:rPr lang="en-US" altLang="zh-TW" dirty="0" smtClean="0"/>
              <a:t>SQL </a:t>
            </a:r>
            <a:r>
              <a:rPr lang="zh-TW" altLang="en-US" dirty="0" smtClean="0"/>
              <a:t>注入攻擊等等。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761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情資整合平台，因為教官本身之前是在網路戰聯隊，網路應變中心，</a:t>
            </a:r>
          </a:p>
          <a:p>
            <a:r>
              <a:rPr lang="zh-TW" altLang="en-US" dirty="0" smtClean="0"/>
              <a:t>屬於網路防護的部分，我們在做資安監控呢，在任管中心，會有一個我們資安防護系統</a:t>
            </a:r>
          </a:p>
          <a:p>
            <a:r>
              <a:rPr lang="zh-TW" altLang="en-US" dirty="0" smtClean="0"/>
              <a:t>儀錶板，可以迅速地呈現目前有幾筆資安事件、已解決、未解決的有多少，</a:t>
            </a:r>
          </a:p>
          <a:p>
            <a:r>
              <a:rPr lang="zh-TW" altLang="en-US" dirty="0" smtClean="0"/>
              <a:t>以及哪個地方發生資安事件、</a:t>
            </a:r>
            <a:r>
              <a:rPr lang="en-US" altLang="zh-TW" dirty="0" smtClean="0"/>
              <a:t>(</a:t>
            </a:r>
            <a:r>
              <a:rPr lang="zh-TW" altLang="en-US" dirty="0" smtClean="0"/>
              <a:t>病毒、</a:t>
            </a:r>
            <a:r>
              <a:rPr lang="en-US" altLang="zh-TW" dirty="0" smtClean="0"/>
              <a:t>BNS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kerberos</a:t>
            </a:r>
            <a:r>
              <a:rPr lang="zh-TW" altLang="en-US" dirty="0" smtClean="0"/>
              <a:t>等等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，所有第一手消息都呈現</a:t>
            </a:r>
          </a:p>
          <a:p>
            <a:r>
              <a:rPr lang="zh-TW" altLang="en-US" dirty="0" smtClean="0"/>
              <a:t>在那個儀表板上，讓我們的值班人員可以迅速地做處置。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99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這資料有點舊了還沒更新，但大家可以知道從</a:t>
            </a:r>
            <a:r>
              <a:rPr lang="en-US" altLang="zh-TW" dirty="0" smtClean="0"/>
              <a:t>2015</a:t>
            </a:r>
            <a:r>
              <a:rPr lang="zh-TW" altLang="en-US" dirty="0" smtClean="0"/>
              <a:t>年開始，台灣就是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受駭最嚴重</a:t>
            </a:r>
          </a:p>
          <a:p>
            <a:r>
              <a:rPr lang="zh-TW" altLang="en-US" dirty="0" smtClean="0"/>
              <a:t>的國家，大家可以知道為甚麼嗎，因為我們是中共的假想敵，不管是軍事的資料，還是商業的</a:t>
            </a:r>
          </a:p>
          <a:p>
            <a:r>
              <a:rPr lang="zh-TW" altLang="en-US" dirty="0" smtClean="0"/>
              <a:t>資料，大家可以舉一個商業的例子嗎，就是台積電阿，護國神山哀，大家都沒有在買股票嗎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現在不是</a:t>
            </a:r>
          </a:p>
          <a:p>
            <a:r>
              <a:rPr lang="zh-TW" altLang="en-US" dirty="0" smtClean="0"/>
              <a:t>連捷運站的阿嬤還是國小學生都在買股票，你們不要騙我，</a:t>
            </a:r>
          </a:p>
          <a:p>
            <a:r>
              <a:rPr lang="en-US" altLang="zh-TW" dirty="0" smtClean="0"/>
              <a:t>2015</a:t>
            </a:r>
            <a:r>
              <a:rPr lang="zh-TW" altLang="en-US" dirty="0" smtClean="0"/>
              <a:t>年統計企業平均要</a:t>
            </a:r>
            <a:r>
              <a:rPr lang="en-US" altLang="zh-TW" dirty="0" smtClean="0"/>
              <a:t>146</a:t>
            </a:r>
            <a:r>
              <a:rPr lang="zh-TW" altLang="en-US" dirty="0" smtClean="0"/>
              <a:t>天才能發現遭到入侵，但現在應該是越來越少拉，</a:t>
            </a:r>
          </a:p>
          <a:p>
            <a:r>
              <a:rPr lang="zh-TW" altLang="en-US" dirty="0" smtClean="0"/>
              <a:t>因為資安法的通過，大家也越來越重視資安這個議題。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051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本來以為</a:t>
            </a:r>
            <a:r>
              <a:rPr lang="en-US" altLang="zh-TW" dirty="0" smtClean="0"/>
              <a:t>146</a:t>
            </a:r>
            <a:r>
              <a:rPr lang="zh-TW" altLang="en-US" dirty="0" smtClean="0"/>
              <a:t>天就已經很久了，但居然在亞太地區要畫一年半的時間才發現</a:t>
            </a:r>
          </a:p>
          <a:p>
            <a:r>
              <a:rPr lang="zh-TW" altLang="en-US" dirty="0" smtClean="0"/>
              <a:t>自己遭到侵，蠻誇張的，難怪前面說台灣是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受駭最嚴重的國家。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5286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大家可以想像的道嗎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資安軟體本身也可能是資安的漏洞，大家聽過的資安軟體有甚麼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不外乎就是防火牆、防毒軟體、</a:t>
            </a:r>
            <a:r>
              <a:rPr lang="en-US" altLang="zh-TW" dirty="0" err="1" smtClean="0"/>
              <a:t>ips</a:t>
            </a:r>
            <a:r>
              <a:rPr lang="en-US" altLang="zh-TW" dirty="0" smtClean="0"/>
              <a:t>/ids</a:t>
            </a:r>
            <a:r>
              <a:rPr lang="zh-TW" altLang="en-US" dirty="0" smtClean="0"/>
              <a:t>等等，這邊有兩筆事件都是透過防毒軟體來入侵</a:t>
            </a:r>
          </a:p>
          <a:p>
            <a:r>
              <a:rPr lang="zh-TW" altLang="en-US" dirty="0" smtClean="0"/>
              <a:t>第一個就是</a:t>
            </a:r>
            <a:r>
              <a:rPr lang="en-US" altLang="zh-TW" dirty="0" smtClean="0"/>
              <a:t>AHNLAB</a:t>
            </a:r>
            <a:r>
              <a:rPr lang="zh-TW" altLang="en-US" dirty="0" smtClean="0"/>
              <a:t>的防毒軟體透過更新伺服器來派送惡意程式造成單位主機受駭，</a:t>
            </a:r>
          </a:p>
          <a:p>
            <a:r>
              <a:rPr lang="zh-TW" altLang="en-US" dirty="0" smtClean="0"/>
              <a:t>第二個就是卡巴斯基，他的防毒軟體也存在許多漏洞，可導致外部網站存取其內部的功能，</a:t>
            </a:r>
          </a:p>
          <a:p>
            <a:r>
              <a:rPr lang="zh-TW" altLang="en-US" dirty="0" smtClean="0"/>
              <a:t>進而關閉對廣告及惡意程式的防護。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148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一銀：駭客從一台倫敦的電話錄音伺服器，遠端遙控第一銀行</a:t>
            </a:r>
            <a:r>
              <a:rPr lang="en-US" altLang="zh-TW" dirty="0" smtClean="0"/>
              <a:t>22</a:t>
            </a:r>
            <a:r>
              <a:rPr lang="zh-TW" altLang="en-US" dirty="0" smtClean="0"/>
              <a:t>家分行的</a:t>
            </a:r>
            <a:r>
              <a:rPr lang="en-US" altLang="zh-TW" dirty="0" smtClean="0"/>
              <a:t>41</a:t>
            </a:r>
            <a:r>
              <a:rPr lang="zh-TW" altLang="en-US" dirty="0" smtClean="0"/>
              <a:t>台</a:t>
            </a:r>
            <a:r>
              <a:rPr lang="en-US" altLang="zh-TW" dirty="0" smtClean="0"/>
              <a:t>ATM</a:t>
            </a:r>
            <a:r>
              <a:rPr lang="zh-TW" altLang="en-US" dirty="0" smtClean="0"/>
              <a:t>，讓他自動吐鈔，</a:t>
            </a:r>
            <a:endParaRPr lang="en-US" altLang="zh-TW" dirty="0" smtClean="0"/>
          </a:p>
          <a:p>
            <a:r>
              <a:rPr lang="zh-TW" altLang="en-US" dirty="0" smtClean="0"/>
              <a:t>在跟車手配合，盜領</a:t>
            </a:r>
            <a:r>
              <a:rPr lang="en-US" altLang="zh-TW" dirty="0" smtClean="0"/>
              <a:t>8000</a:t>
            </a:r>
            <a:r>
              <a:rPr lang="zh-TW" altLang="en-US" dirty="0" smtClean="0"/>
              <a:t>多萬，最後追回</a:t>
            </a:r>
            <a:r>
              <a:rPr lang="en-US" altLang="zh-TW" dirty="0" smtClean="0"/>
              <a:t>7000</a:t>
            </a:r>
            <a:r>
              <a:rPr lang="zh-TW" altLang="en-US" dirty="0" smtClean="0"/>
              <a:t>多萬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遠東銀行：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74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為甚麼既有資安設備會失效呢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防毒軟體是用特徵碼的方式來辨識惡意程式，但他們變種速度太快了，</a:t>
            </a:r>
          </a:p>
          <a:p>
            <a:r>
              <a:rPr lang="zh-TW" altLang="en-US" dirty="0" smtClean="0"/>
              <a:t>特徵碼資料庫來不及建立，</a:t>
            </a:r>
            <a:endParaRPr lang="en-US" altLang="zh-TW" dirty="0" smtClean="0"/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防火牆是設立黑名單來阻擋連線，所以攻擊者只要透過正常的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位或是協定，</a:t>
            </a:r>
          </a:p>
          <a:p>
            <a:r>
              <a:rPr lang="zh-TW" altLang="en-US" dirty="0" smtClean="0"/>
              <a:t>就可以輕鬆進入你的網路</a:t>
            </a:r>
            <a:endParaRPr lang="en-US" altLang="zh-TW" dirty="0" smtClean="0"/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再來入侵偵測系統，他主要是偵測異常流量，但攻擊者只要，分批次傳送資料，</a:t>
            </a:r>
          </a:p>
          <a:p>
            <a:r>
              <a:rPr lang="zh-TW" altLang="en-US" dirty="0" smtClean="0"/>
              <a:t>偉造成正常的流量，就無法察覺。所以這些就是為甚麼資安設備會失效的原因。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889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大家有用過</a:t>
            </a:r>
            <a:r>
              <a:rPr lang="en-US" altLang="zh-TW" dirty="0" err="1" smtClean="0"/>
              <a:t>CCclear</a:t>
            </a:r>
            <a:r>
              <a:rPr lang="zh-TW" altLang="en-US" dirty="0" smtClean="0"/>
              <a:t>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就是一鍵清理的軟體。</a:t>
            </a:r>
          </a:p>
          <a:p>
            <a:r>
              <a:rPr lang="zh-TW" altLang="en-US" dirty="0" smtClean="0"/>
              <a:t>非常方便，所以遭到駭客的鎖定，在他的軟體上串改一些程式，</a:t>
            </a:r>
          </a:p>
          <a:p>
            <a:r>
              <a:rPr lang="zh-TW" altLang="en-US" dirty="0" smtClean="0"/>
              <a:t>可能是讓他附加一些惡意程式，使用者不知道所以就傻傻的下載。</a:t>
            </a:r>
          </a:p>
          <a:p>
            <a:r>
              <a:rPr lang="zh-TW" altLang="en-US" dirty="0" smtClean="0"/>
              <a:t>那時候也沒有任何防毒軟體可以偵測到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647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那他只針對科技大廠像</a:t>
            </a:r>
            <a:r>
              <a:rPr lang="en-US" altLang="zh-TW" dirty="0" err="1" smtClean="0"/>
              <a:t>intel</a:t>
            </a:r>
            <a:r>
              <a:rPr lang="en-US" altLang="zh-TW" dirty="0" smtClean="0"/>
              <a:t> </a:t>
            </a:r>
            <a:r>
              <a:rPr lang="zh-TW" altLang="en-US" dirty="0" smtClean="0"/>
              <a:t>、微軟、三星、</a:t>
            </a:r>
            <a:r>
              <a:rPr lang="en-US" altLang="zh-TW" dirty="0" err="1" smtClean="0"/>
              <a:t>sony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cisco</a:t>
            </a:r>
            <a:r>
              <a:rPr lang="zh-TW" altLang="en-US" dirty="0" smtClean="0"/>
              <a:t>等等</a:t>
            </a:r>
          </a:p>
          <a:p>
            <a:r>
              <a:rPr lang="zh-TW" altLang="en-US" dirty="0" smtClean="0"/>
              <a:t>像我們這些小咖他才不屑浪費時間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392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為甚麼這件事情會這麼嚴重呢，雖然大家因為大家都以為他的母公司是防毒軟體大廠，</a:t>
            </a:r>
          </a:p>
          <a:p>
            <a:r>
              <a:rPr lang="zh-TW" altLang="en-US" dirty="0" smtClean="0"/>
              <a:t>是沒問題的，所以即使有偵測到，大家還是都以為自己是誤判。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715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3385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這個大家看一看就好，他在</a:t>
            </a:r>
            <a:r>
              <a:rPr lang="en-US" altLang="zh-TW" dirty="0" smtClean="0"/>
              <a:t>9/15</a:t>
            </a:r>
            <a:r>
              <a:rPr lang="zh-TW" altLang="en-US" dirty="0" smtClean="0"/>
              <a:t>就已經被揭露，但</a:t>
            </a:r>
            <a:r>
              <a:rPr lang="en-US" altLang="zh-TW" dirty="0" smtClean="0"/>
              <a:t>sonar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8/24</a:t>
            </a:r>
            <a:r>
              <a:rPr lang="zh-TW" altLang="en-US" dirty="0" smtClean="0"/>
              <a:t>就已經偵測到了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9372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這是我們的攻擊狙殺練，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246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我不是在打廣告哦，它的優點大家看一下就好，</a:t>
            </a:r>
          </a:p>
          <a:p>
            <a:r>
              <a:rPr lang="zh-TW" altLang="en-US" dirty="0" smtClean="0"/>
              <a:t>高效能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人工智慧、 機器學習，自動幫你分威脅等級。</a:t>
            </a:r>
          </a:p>
          <a:p>
            <a:r>
              <a:rPr lang="zh-TW" altLang="en-US" dirty="0" smtClean="0"/>
              <a:t>高效率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每台電腦嫂的時間不用很長，大約</a:t>
            </a:r>
            <a:r>
              <a:rPr lang="en-US" altLang="zh-TW" dirty="0" smtClean="0"/>
              <a:t>15-20</a:t>
            </a:r>
            <a:r>
              <a:rPr lang="zh-TW" altLang="en-US" dirty="0" smtClean="0"/>
              <a:t>分鐘</a:t>
            </a:r>
          </a:p>
          <a:p>
            <a:r>
              <a:rPr lang="zh-TW" altLang="en-US" dirty="0" smtClean="0"/>
              <a:t>低成本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掃不用錢啦，但是解鎖報告就要錢，一個報告之前有跟大家說大約要五百塊</a:t>
            </a:r>
          </a:p>
          <a:p>
            <a:r>
              <a:rPr lang="zh-TW" altLang="en-US" dirty="0" smtClean="0"/>
              <a:t>低風險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他是一個執行檔，不用安裝，所以不會影響到系統運作，基本上只要重開機後</a:t>
            </a:r>
          </a:p>
          <a:p>
            <a:r>
              <a:rPr lang="zh-TW" altLang="en-US" dirty="0" smtClean="0"/>
              <a:t>這個程序就會不見，如果你要在掃一次，就在重新點選一次執行檔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9898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那我們會在甚麼情境下使用</a:t>
            </a:r>
            <a:r>
              <a:rPr lang="en-US" altLang="zh-TW" dirty="0" smtClean="0"/>
              <a:t>sonar</a:t>
            </a:r>
            <a:r>
              <a:rPr lang="zh-TW" altLang="en-US" dirty="0" smtClean="0"/>
              <a:t>呢</a:t>
            </a:r>
            <a:r>
              <a:rPr lang="en-US" altLang="zh-TW" dirty="0" smtClean="0"/>
              <a:t>?</a:t>
            </a:r>
            <a:r>
              <a:rPr lang="zh-TW" altLang="en-US" dirty="0" smtClean="0"/>
              <a:t>健檢的時候、發生資安事件調查案子的時候，如果企業比較有錢可以固定掃描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7005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sonar </a:t>
            </a:r>
            <a:r>
              <a:rPr lang="zh-TW" altLang="en-US" dirty="0" smtClean="0"/>
              <a:t>他標榜說它內建超過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種以上的惡意指標，以及</a:t>
            </a:r>
            <a:r>
              <a:rPr lang="en-US" altLang="zh-TW" dirty="0" smtClean="0"/>
              <a:t>3000</a:t>
            </a:r>
            <a:r>
              <a:rPr lang="zh-TW" altLang="en-US" dirty="0" smtClean="0"/>
              <a:t>種以上的已知後門特徵</a:t>
            </a:r>
          </a:p>
          <a:p>
            <a:r>
              <a:rPr lang="zh-TW" altLang="en-US" dirty="0" smtClean="0"/>
              <a:t>如果一隻程式同時具有</a:t>
            </a:r>
            <a:r>
              <a:rPr lang="en-US" altLang="zh-TW" dirty="0" err="1" smtClean="0"/>
              <a:t>keylogger</a:t>
            </a:r>
            <a:r>
              <a:rPr lang="en-US" altLang="zh-TW" dirty="0" smtClean="0"/>
              <a:t> invisible </a:t>
            </a:r>
            <a:r>
              <a:rPr lang="en-US" altLang="zh-TW" dirty="0" err="1" smtClean="0"/>
              <a:t>autotun</a:t>
            </a:r>
            <a:r>
              <a:rPr lang="zh-TW" altLang="en-US" dirty="0" smtClean="0"/>
              <a:t>的功能，那它的威脅等級，經過</a:t>
            </a:r>
          </a:p>
          <a:p>
            <a:r>
              <a:rPr lang="zh-TW" altLang="en-US" dirty="0" smtClean="0"/>
              <a:t>加權評分之後，可能判定為威脅等級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的事件。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2739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再來多層次防禦架構，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我們知道別人也知道，就是大家都知道的已知惡意程式的類型，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我們知道別人不知道，就是我們可以過自訂</a:t>
            </a:r>
            <a:r>
              <a:rPr lang="en-US" altLang="zh-TW" dirty="0" err="1" smtClean="0"/>
              <a:t>yara</a:t>
            </a:r>
            <a:r>
              <a:rPr lang="en-US" altLang="zh-TW" dirty="0" smtClean="0"/>
              <a:t> rule </a:t>
            </a:r>
            <a:r>
              <a:rPr lang="zh-TW" altLang="en-US" dirty="0" smtClean="0"/>
              <a:t>規則，一些我們所知道的威</a:t>
            </a:r>
          </a:p>
          <a:p>
            <a:r>
              <a:rPr lang="zh-TW" altLang="en-US" dirty="0" smtClean="0"/>
              <a:t>協情資來找到別人不知道的</a:t>
            </a:r>
          </a:p>
          <a:p>
            <a:r>
              <a:rPr lang="en-US" altLang="zh-TW" dirty="0" smtClean="0"/>
              <a:t>@</a:t>
            </a:r>
            <a:r>
              <a:rPr lang="zh-TW" altLang="en-US" dirty="0" smtClean="0"/>
              <a:t>我們不知道別人也不知道，就是屬於威脅狩獵的部分，透過使用者行為分析、關聯分析出</a:t>
            </a:r>
          </a:p>
          <a:p>
            <a:r>
              <a:rPr lang="zh-TW" altLang="en-US" dirty="0" smtClean="0"/>
              <a:t>未知的攻擊事件。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164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威脅偵測不外乎是針對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網路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連線是否異常，有沒有特過奇怪的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進行連線，或者是對外連線到惡意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等等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檔案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查看檔案有沒有夾帶惡意程式，或者檔案內容已經被串改等等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記憶體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記憶體某個片段有沒有被竄改甚麼，或者是將惡意程式寫入註冊機碼中，</a:t>
            </a:r>
          </a:p>
          <a:p>
            <a:r>
              <a:rPr lang="zh-TW" altLang="en-US" dirty="0" smtClean="0"/>
              <a:t>讓他開機後就會自動執行。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0015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前期都是有出事才去處理，其實現在也是拉，我覺得現在是併行，因為現在健檢小組除了</a:t>
            </a:r>
          </a:p>
          <a:p>
            <a:r>
              <a:rPr lang="zh-TW" altLang="en-US" dirty="0" smtClean="0"/>
              <a:t>出事前會去，每季也有依國防部命令排健檢行程主動地去各單位進行健診掃描。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484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那剛剛說的話主動為被動呢，就是要呼應這個，我們要改從原本的</a:t>
            </a:r>
          </a:p>
          <a:p>
            <a:r>
              <a:rPr lang="zh-TW" altLang="en-US" dirty="0" smtClean="0"/>
              <a:t>有資安事件發生再來做緊急應變處理，變成</a:t>
            </a:r>
          </a:p>
          <a:p>
            <a:r>
              <a:rPr lang="zh-TW" altLang="en-US" dirty="0" smtClean="0"/>
              <a:t>在資安事件發生之前就做好各種處。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4079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接下來介紹一下我們這個健診工具的部署架構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428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275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Sonar </a:t>
            </a:r>
            <a:r>
              <a:rPr lang="zh-TW" altLang="en-US" dirty="0" smtClean="0"/>
              <a:t>軟體有區分雲端版跟本地版，那我們基本上不會用到雲端版，因為我們是機動出任務到別人家或者是關鍵基礎設施，所以通常是一台設備帶了就走，而且別人家裡的環境可能是內網無法連到</a:t>
            </a:r>
            <a:r>
              <a:rPr lang="en-US" altLang="zh-TW" dirty="0" smtClean="0"/>
              <a:t>internet</a:t>
            </a:r>
            <a:r>
              <a:rPr lang="zh-TW" altLang="en-US" dirty="0" smtClean="0"/>
              <a:t>，所以我們健診小組都是採用本地版的，方便架設跟部署。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9736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那這套工具呢他支援的作業系統有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mac </a:t>
            </a:r>
            <a:r>
              <a:rPr lang="en-US" altLang="zh-TW" dirty="0" err="1" smtClean="0"/>
              <a:t>os</a:t>
            </a:r>
            <a:r>
              <a:rPr lang="zh-TW" altLang="en-US" dirty="0" smtClean="0"/>
              <a:t>等等</a:t>
            </a:r>
          </a:p>
          <a:p>
            <a:r>
              <a:rPr lang="zh-TW" altLang="en-US" dirty="0" smtClean="0"/>
              <a:t>，目前是還沒遇過單位有用</a:t>
            </a:r>
            <a:r>
              <a:rPr lang="en-US" altLang="zh-TW" dirty="0" smtClean="0"/>
              <a:t>mac</a:t>
            </a:r>
            <a:r>
              <a:rPr lang="zh-TW" altLang="en-US" dirty="0" smtClean="0"/>
              <a:t>的拉，國軍比較窮一點，</a:t>
            </a:r>
          </a:p>
          <a:p>
            <a:r>
              <a:rPr lang="zh-TW" altLang="en-US" dirty="0" smtClean="0"/>
              <a:t>主要會去單位掃描主機跟伺服器這兩種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0874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那在掃描的時候呢，他僅會使用到一個</a:t>
            </a:r>
            <a:r>
              <a:rPr lang="en-US" altLang="zh-TW" dirty="0" smtClean="0"/>
              <a:t>CPU</a:t>
            </a:r>
            <a:r>
              <a:rPr lang="zh-TW" altLang="en-US" dirty="0" smtClean="0"/>
              <a:t>的核心，現在很多電腦都是雙核或是四核</a:t>
            </a:r>
          </a:p>
          <a:p>
            <a:r>
              <a:rPr lang="zh-TW" altLang="en-US" dirty="0" smtClean="0"/>
              <a:t>所以在使用電腦的時候幾乎不會有感覺，不會影響日常的操作，那這邊有寫到</a:t>
            </a:r>
          </a:p>
          <a:p>
            <a:r>
              <a:rPr lang="zh-TW" altLang="en-US" dirty="0" smtClean="0"/>
              <a:t>他是</a:t>
            </a:r>
            <a:r>
              <a:rPr lang="en-US" altLang="zh-TW" dirty="0" smtClean="0"/>
              <a:t>user-mode</a:t>
            </a:r>
            <a:r>
              <a:rPr lang="zh-TW" altLang="en-US" dirty="0" smtClean="0"/>
              <a:t>不是</a:t>
            </a:r>
            <a:r>
              <a:rPr lang="en-US" altLang="zh-TW" dirty="0" smtClean="0"/>
              <a:t>kernel-mode</a:t>
            </a:r>
            <a:r>
              <a:rPr lang="zh-TW" altLang="en-US" dirty="0" smtClean="0"/>
              <a:t>的意思就是他不用安裝到電腦裡面，</a:t>
            </a:r>
          </a:p>
          <a:p>
            <a:r>
              <a:rPr lang="zh-TW" altLang="en-US" dirty="0" smtClean="0"/>
              <a:t>他只是一個執行檔，所以關機之後就會結束程式，不會對電腦造成負擔，所以不會出現</a:t>
            </a:r>
          </a:p>
          <a:p>
            <a:r>
              <a:rPr lang="zh-TW" altLang="en-US" dirty="0" smtClean="0"/>
              <a:t>藍當的模式，這邊藍當大家應該都有經驗吧，如果一個程式吃太多記憶體就會這樣，</a:t>
            </a:r>
          </a:p>
          <a:p>
            <a:r>
              <a:rPr lang="zh-TW" altLang="en-US" dirty="0" smtClean="0"/>
              <a:t>像小時候我家裡電腦很爛，只能玩淡水阿給，應該有人玩過吧，然後我想玩風之谷</a:t>
            </a:r>
          </a:p>
          <a:p>
            <a:r>
              <a:rPr lang="zh-TW" altLang="en-US" dirty="0" smtClean="0"/>
              <a:t>雖然可以裝，但開啟之後過沒多久程式就自動關閉，甚至出現藍當，</a:t>
            </a:r>
          </a:p>
          <a:p>
            <a:r>
              <a:rPr lang="zh-TW" altLang="en-US" dirty="0" smtClean="0"/>
              <a:t>以至於我等級從來沒有超過</a:t>
            </a:r>
            <a:r>
              <a:rPr lang="en-US" altLang="zh-TW" dirty="0" smtClean="0"/>
              <a:t>30</a:t>
            </a:r>
            <a:r>
              <a:rPr lang="zh-TW" altLang="en-US" dirty="0" smtClean="0"/>
              <a:t>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3605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接下來是健診工具的操作介紹，我只會教大家基本的操作，後面要看報告找出</a:t>
            </a:r>
          </a:p>
          <a:p>
            <a:r>
              <a:rPr lang="zh-TW" altLang="en-US" dirty="0" smtClean="0"/>
              <a:t>威脅這三天基本上是沒辦法的，所以如果後出去的話會以小組的編組，報告會交由網路</a:t>
            </a:r>
          </a:p>
          <a:p>
            <a:r>
              <a:rPr lang="zh-TW" altLang="en-US" dirty="0" smtClean="0"/>
              <a:t>站聯隊的小組長看，所以大家不用擔心。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06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這個授權啟用，大家不會用到但還是跟大家介紹一下，首先個軟體是綁電腦的硬體位址的</a:t>
            </a:r>
          </a:p>
          <a:p>
            <a:r>
              <a:rPr lang="zh-TW" altLang="en-US" dirty="0" smtClean="0"/>
              <a:t>，所以首先你要交硬體序號寄給原廠，再來他會幫你開通，然後她會給你一個授權檔案</a:t>
            </a:r>
          </a:p>
          <a:p>
            <a:r>
              <a:rPr lang="zh-TW" altLang="en-US" dirty="0" smtClean="0"/>
              <a:t>跟一個啟動碼，接著你再把授權檔案上傳，輸入啟動碼，最後就完成了授權啟用了。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659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首先我們在單位部署軟體前呢，我們會先新個一個群組，目的是比較好分辨，因為我們</a:t>
            </a:r>
          </a:p>
          <a:p>
            <a:r>
              <a:rPr lang="zh-TW" altLang="en-US" dirty="0" smtClean="0"/>
              <a:t>會以出很多健診任務，如果報告沒有做分群分類的話，全部混在一起就不好做分析了，</a:t>
            </a:r>
          </a:p>
          <a:p>
            <a:r>
              <a:rPr lang="zh-TW" altLang="en-US" dirty="0" smtClean="0"/>
              <a:t>那建立好群組之後，就要分權限了，當然你不會給單位管理者權限，管理者就是最高權限了，</a:t>
            </a:r>
          </a:p>
          <a:p>
            <a:r>
              <a:rPr lang="zh-TW" altLang="en-US" dirty="0" smtClean="0"/>
              <a:t>所以你應該只會建立一個使用者全線的帳號給使用者，讓他們只能夠看報告而已，</a:t>
            </a:r>
          </a:p>
          <a:p>
            <a:r>
              <a:rPr lang="zh-TW" altLang="en-US" dirty="0" smtClean="0"/>
              <a:t>沒有辦法對軟體設定做任何的更動。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6738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這邊我簡單的講一下，一個程式執行後才會產生</a:t>
            </a:r>
            <a:r>
              <a:rPr lang="en-US" altLang="zh-TW" dirty="0" err="1" smtClean="0"/>
              <a:t>processs</a:t>
            </a:r>
            <a:r>
              <a:rPr lang="zh-TW" altLang="en-US" dirty="0" smtClean="0"/>
              <a:t>，就是你們可以在工作管理員</a:t>
            </a:r>
          </a:p>
          <a:p>
            <a:r>
              <a:rPr lang="zh-TW" altLang="en-US" dirty="0" smtClean="0"/>
              <a:t>，裡面看到，有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才會有連線，那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也是相同的概念，你沒有執行，就等於沒有</a:t>
            </a:r>
          </a:p>
          <a:p>
            <a:r>
              <a:rPr lang="zh-TW" altLang="en-US" dirty="0" smtClean="0"/>
              <a:t>動作，不會有任何連線狀態。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7316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好在輸入帳號密碼之前幫我改一下你們本機電腦的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，改成跟我同網段的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0899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6561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14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網路攻擊有很多種，像是近幾年很夯的</a:t>
            </a:r>
            <a:r>
              <a:rPr lang="en-US" altLang="zh-TW" dirty="0" err="1" smtClean="0"/>
              <a:t>wannacry</a:t>
            </a:r>
            <a:r>
              <a:rPr lang="zh-TW" altLang="en-US" dirty="0" smtClean="0"/>
              <a:t>勒索病毒，它可以將你電腦整個資料夾或是檔案全部加密，你要支付比特幣才能解鎖，否則你只能將整個電腦重灌才可以使用，之前就有很多企業、政府機關、或者是民間教授身受其害，或是像是常見的木馬、蠕蟲、</a:t>
            </a:r>
            <a:r>
              <a:rPr lang="en-US" altLang="zh-TW" dirty="0" smtClean="0"/>
              <a:t>DDOS</a:t>
            </a:r>
            <a:r>
              <a:rPr lang="zh-TW" altLang="en-US" dirty="0" smtClean="0"/>
              <a:t>攻擊等等，那蠕蟲最有名的就是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年震網病毒</a:t>
            </a:r>
            <a:r>
              <a:rPr lang="en-US" altLang="zh-TW" dirty="0" err="1" smtClean="0"/>
              <a:t>stuxnet</a:t>
            </a:r>
            <a:r>
              <a:rPr lang="zh-TW" altLang="en-US" dirty="0" smtClean="0"/>
              <a:t>伊朗核電廠事件，他將數個零日漏洞置入核電廠的離心機中，造成其運轉失速，無法正常運作，那</a:t>
            </a:r>
            <a:r>
              <a:rPr lang="en-US" altLang="zh-TW" dirty="0" smtClean="0"/>
              <a:t>sonar</a:t>
            </a:r>
            <a:r>
              <a:rPr lang="zh-TW" altLang="en-US" dirty="0" smtClean="0"/>
              <a:t> 專門找那些網路間諜，偷取企業、政府、軍方的機密資訊，但她通常都潛伏那些機關內部，所以很難察覺到。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360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9811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8376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1593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278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0605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2085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8381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03250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2517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43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攻擊的手法在這十幾年來不斷的演進，從一開始的你可能只是想要</a:t>
            </a:r>
            <a:r>
              <a:rPr lang="en-US" altLang="zh-TW" dirty="0" smtClean="0"/>
              <a:t>try</a:t>
            </a:r>
            <a:r>
              <a:rPr lang="zh-TW" altLang="en-US" dirty="0" smtClean="0"/>
              <a:t> 一下登入密碼，那可以透過防火牆設置黑名單來阻擋你這個</a:t>
            </a:r>
            <a:r>
              <a:rPr lang="en-US" altLang="zh-TW" dirty="0" smtClean="0"/>
              <a:t>IP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再來就是一些病毒，可以透過防毒軟體，建立特徵碼資料庫來防毒，大家以前應該都有中過毒，那大家應該會想問為甚麼安裝了防毒軟體還會中毒，因為沒有任何一個防毒軟體能夠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的防住，沒有任何一家業者敢這樣說，因為防毒軟體只能防住已知的威脅、對未知病毒的他沒辦法偵測到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再來就是特過</a:t>
            </a:r>
            <a:r>
              <a:rPr lang="en-US" altLang="zh-TW" dirty="0" smtClean="0"/>
              <a:t>IDS</a:t>
            </a:r>
            <a:r>
              <a:rPr lang="zh-TW" altLang="en-US" dirty="0" smtClean="0"/>
              <a:t>／</a:t>
            </a:r>
            <a:r>
              <a:rPr lang="en-US" altLang="zh-TW" dirty="0" smtClean="0"/>
              <a:t>IPS</a:t>
            </a:r>
            <a:r>
              <a:rPr lang="zh-TW" altLang="en-US" dirty="0" smtClean="0"/>
              <a:t>來阻擋異常的流量、或存取連線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最後就是</a:t>
            </a:r>
            <a:r>
              <a:rPr lang="en-US" altLang="zh-TW" dirty="0" smtClean="0"/>
              <a:t>EDR/UEBA</a:t>
            </a:r>
            <a:r>
              <a:rPr lang="zh-TW" altLang="en-US" dirty="0" smtClean="0"/>
              <a:t> 端點鑑識</a:t>
            </a:r>
            <a:r>
              <a:rPr lang="en-US" altLang="zh-TW" dirty="0" smtClean="0"/>
              <a:t>/</a:t>
            </a:r>
            <a:r>
              <a:rPr lang="zh-TW" altLang="en-US" dirty="0" smtClean="0"/>
              <a:t>使用者行為分析 這兩個是比較後面的了，那使用者行為分析，舉例來說假設今天我是一個使用者，那我每天上班的時間為早上八點到下午五點，這個就變成一個基準值</a:t>
            </a:r>
            <a:r>
              <a:rPr lang="en-US" altLang="zh-TW" dirty="0" smtClean="0"/>
              <a:t>(baseline)</a:t>
            </a:r>
            <a:r>
              <a:rPr lang="zh-TW" altLang="en-US" dirty="0" smtClean="0"/>
              <a:t>，突然某一天我的電腦在晚上</a:t>
            </a:r>
            <a:r>
              <a:rPr lang="en-US" altLang="zh-TW" dirty="0" smtClean="0"/>
              <a:t>12</a:t>
            </a:r>
            <a:r>
              <a:rPr lang="zh-TW" altLang="en-US" dirty="0" smtClean="0"/>
              <a:t>點有使用過的活動跡象，那這個就會偏離我們基準值很多，那</a:t>
            </a:r>
            <a:r>
              <a:rPr lang="en-US" altLang="zh-TW" dirty="0" smtClean="0"/>
              <a:t>UEBA</a:t>
            </a:r>
            <a:r>
              <a:rPr lang="zh-TW" altLang="en-US" dirty="0" smtClean="0"/>
              <a:t>呢 就會去分析那個時段所有執行的程序，看他有沒有連奇怪的網站阿，或是執行一些莫名的程式，如果有就會將他列入高風險值來觀察，這個就是使用者行為分析，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473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9891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39389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72095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3952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9044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0777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0630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85093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15451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895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那甚麼是</a:t>
            </a:r>
            <a:r>
              <a:rPr lang="en-US" altLang="zh-TW" dirty="0" smtClean="0"/>
              <a:t>APT</a:t>
            </a:r>
            <a:r>
              <a:rPr lang="zh-TW" altLang="en-US" dirty="0" smtClean="0"/>
              <a:t>攻擊呢，前面有跟大家說過了，有人可以簡單的說明一下嗎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上面有答案阿，就是有組織、有策略、高度針對性，且持續不斷的攻擊行為，</a:t>
            </a:r>
          </a:p>
          <a:p>
            <a:r>
              <a:rPr lang="zh-TW" altLang="en-US" dirty="0" smtClean="0"/>
              <a:t>簡單來說他會對一個目標，想盡各種辦法來入侵他，大家可以想像你今天要追一個</a:t>
            </a:r>
          </a:p>
          <a:p>
            <a:r>
              <a:rPr lang="zh-TW" altLang="en-US" dirty="0" smtClean="0"/>
              <a:t>你喜歡很久、注意很久的女生</a:t>
            </a:r>
            <a:r>
              <a:rPr lang="en-US" altLang="zh-TW" dirty="0" smtClean="0"/>
              <a:t>/</a:t>
            </a:r>
            <a:r>
              <a:rPr lang="zh-TW" altLang="en-US" dirty="0" smtClean="0"/>
              <a:t>男生，你是不是要知道她的喜好，喜歡吃甚麼阿、興趣</a:t>
            </a:r>
          </a:p>
          <a:p>
            <a:r>
              <a:rPr lang="zh-TW" altLang="en-US" dirty="0" smtClean="0"/>
              <a:t>是甚麼阿，喜歡看電影、室內還是戶外等等，前期的資訊收集是必須的，</a:t>
            </a:r>
          </a:p>
          <a:p>
            <a:r>
              <a:rPr lang="zh-TW" altLang="en-US" dirty="0" smtClean="0"/>
              <a:t>再來就是甚麼呢，持續的攻陷他，每天送早餐阿，或者照三餐問候他，約她出去玩啊，</a:t>
            </a:r>
          </a:p>
          <a:p>
            <a:r>
              <a:rPr lang="zh-TW" altLang="en-US" dirty="0" smtClean="0"/>
              <a:t>或是陪她回家啊，有人有其他的方法嗎</a:t>
            </a:r>
            <a:r>
              <a:rPr lang="en-US" altLang="zh-TW" dirty="0" smtClean="0"/>
              <a:t>? </a:t>
            </a:r>
            <a:r>
              <a:rPr lang="zh-TW" altLang="en-US" dirty="0" smtClean="0"/>
              <a:t>最後可能持續三個月或多久，你就成功追到手。</a:t>
            </a:r>
          </a:p>
          <a:p>
            <a:r>
              <a:rPr lang="zh-TW" altLang="en-US" dirty="0" smtClean="0"/>
              <a:t>這是比較一般的狀況，那再來可能你的目標是家中有數億資產，你可能覬覦她家的財產，</a:t>
            </a:r>
          </a:p>
          <a:p>
            <a:r>
              <a:rPr lang="zh-TW" altLang="en-US" dirty="0" smtClean="0"/>
              <a:t>想盡各種方法接近他，蠶食鯨吞他們家的財產。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67719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18706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5220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0757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71877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最夯的機器學習</a:t>
            </a:r>
            <a:r>
              <a:rPr lang="en-US" altLang="zh-TW" dirty="0" smtClean="0"/>
              <a:t>: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r>
              <a:rPr lang="zh-TW" altLang="en-US" sz="1200" dirty="0" smtClean="0"/>
              <a:t>當使用傳統的特徵數量無法對付數量為等比級數成長的惡意程式</a:t>
            </a:r>
          </a:p>
          <a:p>
            <a:pPr marL="361950" indent="0">
              <a:buNone/>
            </a:pPr>
            <a:r>
              <a:rPr lang="en-US" altLang="zh-TW" sz="1200" dirty="0" smtClean="0"/>
              <a:t>2016</a:t>
            </a:r>
            <a:r>
              <a:rPr lang="zh-TW" altLang="en-US" sz="1200" dirty="0" smtClean="0"/>
              <a:t>年賽門鐵克統計，每秒</a:t>
            </a:r>
            <a:r>
              <a:rPr lang="en-US" altLang="zh-TW" sz="1200" dirty="0" smtClean="0"/>
              <a:t>11</a:t>
            </a:r>
            <a:r>
              <a:rPr lang="zh-TW" altLang="en-US" sz="1200" dirty="0" smtClean="0"/>
              <a:t>支惡意程式變種。</a:t>
            </a:r>
            <a:endParaRPr lang="en-US" altLang="zh-TW" sz="1200" dirty="0" smtClean="0"/>
          </a:p>
          <a:p>
            <a:r>
              <a:rPr lang="zh-TW" altLang="en-US" sz="1200" dirty="0" smtClean="0"/>
              <a:t>使用機器學習首先將已知同一族群惡意程式取得特徵</a:t>
            </a:r>
            <a:endParaRPr lang="en-US" altLang="zh-TW" sz="1200" dirty="0" smtClean="0"/>
          </a:p>
          <a:p>
            <a:r>
              <a:rPr lang="zh-TW" altLang="en-US" sz="1200" dirty="0" smtClean="0"/>
              <a:t>透過將”已知”惡意程式行為建立模型與特徵得到演算法</a:t>
            </a:r>
            <a:endParaRPr lang="en-US" altLang="zh-TW" sz="1200" dirty="0" smtClean="0"/>
          </a:p>
          <a:p>
            <a:r>
              <a:rPr lang="zh-TW" altLang="en-US" sz="1200" dirty="0" smtClean="0"/>
              <a:t>特過機器學習，可以把成千上萬筆的特徵，融合成一組演算法，使得已知惡意程式不論如何修改都符合此種算法</a:t>
            </a:r>
            <a:endParaRPr lang="en-US" altLang="zh-TW" sz="1200" dirty="0" smtClean="0"/>
          </a:p>
          <a:p>
            <a:r>
              <a:rPr lang="zh-TW" altLang="en-US" sz="1200" dirty="0" smtClean="0"/>
              <a:t>原本可能需要幾百筆特徵資料庫，會融合成一種演算法來對付，”已知”的相似惡意程式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0855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已知惡意程式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機器學習演算法的效果在於，將一堆已知的惡意程式丟進去學習，可以得到一組演算法來代表這一堆惡意程式</a:t>
            </a:r>
            <a:endParaRPr lang="en-US" altLang="zh-TW" dirty="0" smtClean="0"/>
          </a:p>
          <a:p>
            <a:r>
              <a:rPr lang="zh-TW" altLang="en-US" dirty="0" smtClean="0"/>
              <a:t>未知惡意程式，機器學習的效果相當有限，因為建立演算法的時候，並沒有將未知的惡意程式丟進去學習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如何探索未知惡意程式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未知程式會希望了解，這個程式具備什麼”功能”以及是否會”連線”</a:t>
            </a:r>
          </a:p>
          <a:p>
            <a:r>
              <a:rPr lang="zh-TW" altLang="en-US" dirty="0" smtClean="0"/>
              <a:t>將”未知”的程式，透過</a:t>
            </a:r>
            <a:r>
              <a:rPr lang="en-US" altLang="zh-TW" dirty="0" smtClean="0"/>
              <a:t>sandbox</a:t>
            </a:r>
            <a:r>
              <a:rPr lang="zh-TW" altLang="en-US" dirty="0" smtClean="0"/>
              <a:t>執行此未知程式，得到程式的行為功能及狀態，連線與否</a:t>
            </a:r>
            <a:endParaRPr lang="en-US" altLang="zh-TW" dirty="0" smtClean="0"/>
          </a:p>
          <a:p>
            <a:r>
              <a:rPr lang="zh-TW" altLang="en-US" dirty="0" smtClean="0"/>
              <a:t>並透過”專家經驗”，來判別此程式的行為，惡意程度的比例，來判別是否為惡意程式</a:t>
            </a:r>
            <a:endParaRPr lang="en-US" altLang="zh-TW" dirty="0" smtClean="0"/>
          </a:p>
          <a:p>
            <a:r>
              <a:rPr lang="en-US" altLang="zh-TW" dirty="0" smtClean="0"/>
              <a:t>Ex:</a:t>
            </a:r>
            <a:r>
              <a:rPr lang="zh-TW" altLang="en-US" dirty="0" smtClean="0"/>
              <a:t>自動啟動與否，連線與否，加殼與否，簽章與否</a:t>
            </a:r>
            <a:r>
              <a:rPr lang="en-US" altLang="zh-TW" dirty="0" smtClean="0"/>
              <a:t>…</a:t>
            </a:r>
            <a:endParaRPr lang="zh-TW" alt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32853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這個程式看起來怪怪的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有沒有其他的方式成為專家？</a:t>
            </a:r>
            <a:br>
              <a:rPr lang="zh-TW" altLang="en-US" dirty="0" smtClean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ThreatSonarHunter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透過大量機器執行，相似的程式，得到程式的行為</a:t>
            </a:r>
            <a:endParaRPr lang="en-US" altLang="zh-TW" dirty="0" smtClean="0"/>
          </a:p>
          <a:p>
            <a:r>
              <a:rPr lang="en-US" altLang="zh-TW" dirty="0" smtClean="0"/>
              <a:t>3000</a:t>
            </a:r>
            <a:r>
              <a:rPr lang="zh-TW" altLang="en-US" dirty="0" smtClean="0"/>
              <a:t>台</a:t>
            </a:r>
            <a:r>
              <a:rPr lang="en-US" altLang="zh-TW" dirty="0" smtClean="0"/>
              <a:t>Endpoint</a:t>
            </a:r>
            <a:r>
              <a:rPr lang="zh-TW" altLang="en-US" dirty="0" smtClean="0"/>
              <a:t>機器</a:t>
            </a:r>
            <a:r>
              <a:rPr lang="en-US" altLang="zh-TW" dirty="0" smtClean="0"/>
              <a:t>X</a:t>
            </a:r>
            <a:r>
              <a:rPr lang="zh-TW" altLang="en-US" dirty="0" smtClean="0"/>
              <a:t>相似的程式</a:t>
            </a:r>
            <a:r>
              <a:rPr lang="en-US" altLang="zh-TW" dirty="0" smtClean="0"/>
              <a:t>(1</a:t>
            </a:r>
            <a:r>
              <a:rPr lang="zh-TW" altLang="en-US" dirty="0" smtClean="0"/>
              <a:t>隻</a:t>
            </a:r>
            <a:r>
              <a:rPr lang="en-US" altLang="zh-TW" dirty="0" smtClean="0"/>
              <a:t>)=3000</a:t>
            </a:r>
            <a:r>
              <a:rPr lang="zh-TW" altLang="en-US" dirty="0" smtClean="0"/>
              <a:t>隻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這個程式看起來怪怪的？</a:t>
            </a:r>
            <a:endParaRPr lang="en-US" altLang="zh-TW" dirty="0" smtClean="0"/>
          </a:p>
          <a:p>
            <a:r>
              <a:rPr lang="en-US" altLang="zh-TW" dirty="0" smtClean="0"/>
              <a:t>“</a:t>
            </a:r>
            <a:r>
              <a:rPr lang="zh-TW" altLang="en-US" dirty="0" smtClean="0"/>
              <a:t>大家有的我沒有＆我有的大家沒有”</a:t>
            </a:r>
            <a:endParaRPr lang="en-US" altLang="zh-TW" dirty="0" smtClean="0"/>
          </a:p>
          <a:p>
            <a:r>
              <a:rPr lang="zh-TW" altLang="en-US" dirty="0" smtClean="0"/>
              <a:t>大家都沒有加殼，我加殼</a:t>
            </a:r>
            <a:endParaRPr lang="en-US" altLang="zh-TW" dirty="0" smtClean="0"/>
          </a:p>
          <a:p>
            <a:r>
              <a:rPr lang="zh-TW" altLang="en-US" dirty="0" smtClean="0"/>
              <a:t>大家都有簽章，我沒簽章</a:t>
            </a:r>
            <a:endParaRPr lang="en-US" altLang="zh-TW" dirty="0" smtClean="0"/>
          </a:p>
          <a:p>
            <a:r>
              <a:rPr lang="en-US" altLang="zh-TW" dirty="0" smtClean="0"/>
              <a:t>…</a:t>
            </a:r>
            <a:endParaRPr lang="zh-TW" altLang="en-US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50182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大家可以分辨一下這是誰嗎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看來大家都是專家了，好下課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9751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好來熱身一下，這個大家看得出差別嗎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5912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相同的程式應該具備相同的功能，這個應該沒有爭議吧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如果有不同功能你可能要擔心了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008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那大家要有系統遲早會被入侵的觀念，其實系統呢，就跟我們人體一下，</a:t>
            </a:r>
          </a:p>
          <a:p>
            <a:r>
              <a:rPr lang="zh-TW" altLang="en-US" dirty="0" smtClean="0"/>
              <a:t>常常會有一些病毒、黴菌、或者是一些微生物入侵我們人體，那些已知的病不可怕、</a:t>
            </a:r>
          </a:p>
          <a:p>
            <a:r>
              <a:rPr lang="zh-TW" altLang="en-US" dirty="0" smtClean="0"/>
              <a:t>像腸病毒、流感等等，都可以吃藥來控制，癌症也可以通過化療來治療，所以其實</a:t>
            </a:r>
          </a:p>
          <a:p>
            <a:r>
              <a:rPr lang="zh-TW" altLang="en-US" dirty="0" smtClean="0"/>
              <a:t>被入侵不可怕，重點是要知道，事後如何及時解決，以及下次如何事前預防，</a:t>
            </a:r>
          </a:p>
          <a:p>
            <a:r>
              <a:rPr lang="zh-TW" altLang="en-US" dirty="0" smtClean="0"/>
              <a:t>定期的健康檢查就是預防勝於治療的一種方法。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4680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這支</a:t>
            </a:r>
            <a:r>
              <a:rPr lang="en-US" altLang="zh-TW" dirty="0" smtClean="0"/>
              <a:t>explore.exe </a:t>
            </a:r>
            <a:r>
              <a:rPr lang="zh-TW" altLang="en-US" dirty="0" smtClean="0"/>
              <a:t>在不同時間執行，都是功能都一樣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9368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Lsass.exe</a:t>
            </a:r>
            <a:r>
              <a:rPr lang="zh-TW" altLang="en-US" dirty="0" smtClean="0"/>
              <a:t>在相同機器中，突然某一天功能屬性出現一些變化</a:t>
            </a:r>
            <a:endParaRPr lang="en-US" altLang="zh-TW" dirty="0" smtClean="0"/>
          </a:p>
          <a:p>
            <a:r>
              <a:rPr lang="zh-TW" altLang="en-US" dirty="0" smtClean="0"/>
              <a:t>突然某一天他的功能屬性出現一些變化了，大家有沒有看到這邊有一個威脅等級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apt</a:t>
            </a:r>
            <a:r>
              <a:rPr lang="zh-TW" altLang="en-US" dirty="0" smtClean="0"/>
              <a:t>屬性</a:t>
            </a:r>
          </a:p>
          <a:p>
            <a:r>
              <a:rPr lang="zh-TW" altLang="en-US" dirty="0" smtClean="0"/>
              <a:t>這就是我們需要擔心的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03118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納自真實環境中惡意程式通常占少數，大家了解嗎，因為太多的話很容易被發現，</a:t>
            </a:r>
          </a:p>
          <a:p>
            <a:r>
              <a:rPr lang="zh-TW" altLang="en-US" dirty="0" smtClean="0"/>
              <a:t>他就是要躲在大部分正常程式裡面，讓大家找不到，如此他才可以做他想做的事，偷</a:t>
            </a:r>
          </a:p>
          <a:p>
            <a:r>
              <a:rPr lang="zh-TW" altLang="en-US" dirty="0" smtClean="0"/>
              <a:t>他想偷的東西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80613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我們威脅狩獵，就是要找出異常的程式，正常的風險值在這邊，納今天你看到</a:t>
            </a:r>
          </a:p>
          <a:p>
            <a:r>
              <a:rPr lang="zh-TW" altLang="en-US" dirty="0" smtClean="0"/>
              <a:t>你個程式它的風險值，跟正常的偏離很多，那就是你需要去注意的地方。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36264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來大家在看一下不同的在哪裡。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01971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關連一堆圖看不懂？</a:t>
            </a:r>
            <a:endParaRPr lang="en-US" altLang="zh-TW" dirty="0" smtClean="0"/>
          </a:p>
          <a:p>
            <a:r>
              <a:rPr lang="zh-TW" altLang="en-US" dirty="0" smtClean="0"/>
              <a:t>好，今天被你找到了，你已知電腦上有惡意程式，但是關聯了一堆東西， 你看不懂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32337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就像這個三國演義，大家知道主要三個人的關係，那其他人的關係知道嗎，做資安健診，分析這些行為或程式，真的沒有這麼簡單，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54767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就像中間這個</a:t>
            </a:r>
            <a:r>
              <a:rPr lang="en-US" altLang="zh-TW" dirty="0" smtClean="0"/>
              <a:t>level5</a:t>
            </a:r>
            <a:r>
              <a:rPr lang="zh-TW" altLang="en-US" dirty="0" smtClean="0"/>
              <a:t>的程式，基本上是</a:t>
            </a:r>
            <a:r>
              <a:rPr lang="en-US" altLang="zh-TW" dirty="0" smtClean="0"/>
              <a:t>5</a:t>
            </a:r>
            <a:r>
              <a:rPr lang="zh-TW" altLang="en-US" dirty="0" smtClean="0"/>
              <a:t>就可以確定他是惡意程式了，我們可以看到</a:t>
            </a:r>
          </a:p>
          <a:p>
            <a:r>
              <a:rPr lang="zh-TW" altLang="en-US" dirty="0" smtClean="0"/>
              <a:t>他會呼叫那些程式，或只是連線到哪幾台電腦，做哪些動作等等，當然還有，這支程式的功能屬性，</a:t>
            </a:r>
          </a:p>
          <a:p>
            <a:r>
              <a:rPr lang="zh-TW" altLang="en-US" dirty="0" smtClean="0"/>
              <a:t>他為注入，注入甚麼有人可以告訴我嗎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當然是惡意程式到其他電腦，還可以看到那些使用者使用過這台電腦，</a:t>
            </a:r>
          </a:p>
          <a:p>
            <a:r>
              <a:rPr lang="zh-TW" altLang="en-US" dirty="0" smtClean="0"/>
              <a:t>簽章的人是誰等等。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8237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2738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哪裡怪怪的？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2372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沒有防火牆跟防毒軟體能夠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的阻擋惡意程式，只有定期的檢查才能發現異常，</a:t>
            </a:r>
          </a:p>
          <a:p>
            <a:r>
              <a:rPr lang="zh-TW" altLang="en-US" dirty="0" smtClean="0"/>
              <a:t>但跟人體一樣，每年一次健康檢查很貴</a:t>
            </a:r>
            <a:r>
              <a:rPr lang="en-US" altLang="zh-TW" dirty="0" smtClean="0"/>
              <a:t>(</a:t>
            </a:r>
            <a:r>
              <a:rPr lang="zh-TW" altLang="en-US" dirty="0" smtClean="0"/>
              <a:t>全身健康檢查大概要好幾萬塊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，且電腦可能要</a:t>
            </a:r>
          </a:p>
          <a:p>
            <a:r>
              <a:rPr lang="zh-TW" altLang="en-US" dirty="0" smtClean="0"/>
              <a:t>不是以年來計算的，是以月來計算的，那價格又更貴了。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252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透過檔案修改時間來關聯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57251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發現某一台主機</a:t>
            </a:r>
            <a:r>
              <a:rPr lang="en-US" altLang="zh-TW" dirty="0" smtClean="0"/>
              <a:t>rundll32.exe</a:t>
            </a:r>
          </a:p>
          <a:p>
            <a:r>
              <a:rPr lang="zh-TW" altLang="en-US" dirty="0" smtClean="0"/>
              <a:t>有</a:t>
            </a:r>
            <a:r>
              <a:rPr lang="en-US" altLang="zh-TW" dirty="0" smtClean="0"/>
              <a:t>DLL</a:t>
            </a:r>
            <a:r>
              <a:rPr lang="zh-TW" altLang="en-US" dirty="0" smtClean="0"/>
              <a:t>劫持（</a:t>
            </a:r>
            <a:r>
              <a:rPr lang="en-US" altLang="zh-TW" dirty="0" err="1" smtClean="0"/>
              <a:t>DllHijack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68352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觀察異常報告的掃描細節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645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Command-Line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88240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關聯到</a:t>
            </a:r>
            <a:r>
              <a:rPr lang="en-US" altLang="zh-TW" dirty="0" smtClean="0"/>
              <a:t>nengine.dll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過去所有掃描結果</a:t>
            </a:r>
          </a:p>
          <a:p>
            <a:r>
              <a:rPr lang="zh-TW" altLang="en-US" dirty="0" smtClean="0"/>
              <a:t>總共</a:t>
            </a:r>
            <a:r>
              <a:rPr lang="en-US" altLang="zh-TW" dirty="0" smtClean="0"/>
              <a:t>12</a:t>
            </a:r>
            <a:r>
              <a:rPr lang="zh-TW" altLang="en-US" dirty="0" smtClean="0"/>
              <a:t>台電腦具備這個檔名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16197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確定是相同的檔案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共有</a:t>
            </a:r>
            <a:r>
              <a:rPr lang="en-US" altLang="zh-TW" dirty="0" smtClean="0"/>
              <a:t>12</a:t>
            </a:r>
            <a:r>
              <a:rPr lang="zh-TW" altLang="en-US" dirty="0" smtClean="0"/>
              <a:t>台具備相同</a:t>
            </a:r>
          </a:p>
          <a:p>
            <a:r>
              <a:rPr lang="en-US" altLang="zh-TW" dirty="0" smtClean="0"/>
              <a:t>sha256 hash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88748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觀察連線的狀況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有</a:t>
            </a:r>
            <a:r>
              <a:rPr lang="en-US" altLang="zh-TW" dirty="0" smtClean="0"/>
              <a:t>5</a:t>
            </a:r>
            <a:r>
              <a:rPr lang="zh-TW" altLang="en-US" dirty="0" smtClean="0"/>
              <a:t>台當前掃描時候</a:t>
            </a:r>
          </a:p>
          <a:p>
            <a:r>
              <a:rPr lang="zh-TW" altLang="en-US" dirty="0" smtClean="0"/>
              <a:t>正在連線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46606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這個</a:t>
            </a:r>
            <a:r>
              <a:rPr kumimoji="1" lang="en-US" altLang="zh-TW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IP</a:t>
            </a:r>
            <a:r>
              <a:rPr kumimoji="1" lang="zh-TW" altLang="en-US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還有哪些</a:t>
            </a:r>
            <a:r>
              <a:rPr kumimoji="1" lang="en-US" altLang="zh-TW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Process</a:t>
            </a:r>
            <a:r>
              <a:rPr kumimoji="1" lang="zh-TW" altLang="en-US" sz="1200" b="1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會連？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05616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處理事件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已知惡意程式植入只有一隻嗎？鄰近的時間有沒有一起進來的程式？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已知惡意程式有沒有安裝在其他機器上？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已知惡意程式有沒有相似的程式在其他機台上？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已知惡意程式連線了哪些</a:t>
            </a:r>
            <a:r>
              <a:rPr lang="en-US" altLang="zh-TW" dirty="0" smtClean="0"/>
              <a:t>IP?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惡意程式連過的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有沒有其他的程式會連到這些地方？有沒有其他的機器會連到這些地方？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被植入惡意程式的機器，連線的狀態如何？是否有連線內網？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被植入惡意程式的機器，有沒有內網的其他機器連過來？透過什麼程式連過來？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92105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rPr>
              <a:t>發現可疑的檔名具備連線功能的程式</a:t>
            </a:r>
            <a:endParaRPr lang="zh-TW" altLang="en-US" b="0" i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8225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所以在健檢的時候，透過</a:t>
            </a:r>
            <a:r>
              <a:rPr lang="en-US" altLang="zh-TW" dirty="0" smtClean="0"/>
              <a:t>AI</a:t>
            </a:r>
            <a:r>
              <a:rPr lang="zh-TW" altLang="en-US" dirty="0" smtClean="0"/>
              <a:t>或是機器學習，自動地幫你找出，可疑的地方，或風險較大</a:t>
            </a:r>
          </a:p>
          <a:p>
            <a:r>
              <a:rPr lang="zh-TW" altLang="en-US" dirty="0" smtClean="0"/>
              <a:t>的地方，節省了一些人工判斷所需要的時間。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049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會連到一個特定組織的兩個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61899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哪些主機連到這組</a:t>
            </a:r>
            <a:r>
              <a:rPr lang="en-US" altLang="zh-TW" dirty="0" smtClean="0"/>
              <a:t>IP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哪些程式連到這組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7349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err="1" smtClean="0"/>
              <a:t>imphash</a:t>
            </a:r>
            <a:r>
              <a:rPr lang="zh-TW" altLang="en-US" dirty="0" smtClean="0"/>
              <a:t>關連是否有相似功能程式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5184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91788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66610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059D9-2B42-4A0D-9310-925FB029BA83}" type="slidenum">
              <a:rPr lang="en-US" altLang="zh-TW" smtClean="0"/>
              <a:pPr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119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220B71-1A35-40D2-B5F5-EDC74F6F1B7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23A9D0-A5CC-414F-974A-7C33DFE6051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199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057CF7-3060-4667-AB86-B87A533C9C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486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標題，文字及多媒體項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媒體版面配置區 3"/>
          <p:cNvSpPr>
            <a:spLocks noGrp="1"/>
          </p:cNvSpPr>
          <p:nvPr>
            <p:ph type="media"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7FCA9553-BC2F-405A-8752-8300B4B05A4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21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7FB1BF04-1E69-4681-85B5-2FB41A90D6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262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4ACB95E9-F3B4-4402-904C-825BFBB04EE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95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266825"/>
            <a:ext cx="8229600" cy="48593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7013575" y="66008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07C6285C-B581-47E7-BC0F-B86C5120866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442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477B1B-FEFB-4CBB-B406-B40445C20C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47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0ABB1F-612F-4ED3-B4A3-B2C80D93AC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283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CEF503-A29B-4530-9ED4-41167D51D0A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837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80DB9D-C6AB-4A72-90DE-298960B05E1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3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4DEE4E-159C-4235-8B63-A39C570578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054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671815-F89E-44CA-91DD-ECC2DA33AA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618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7558F1-A889-48A0-85A0-F3511DE11B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7891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BB9A5E-86EF-403A-95A3-F9E81A40DF6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9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6825"/>
            <a:ext cx="822960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3575" y="6600825"/>
            <a:ext cx="21336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fld id="{FE2D4D65-0B86-4A73-91F4-66BBEACA9E58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grpSp>
        <p:nvGrpSpPr>
          <p:cNvPr id="1051" name="Group 27"/>
          <p:cNvGrpSpPr>
            <a:grpSpLocks/>
          </p:cNvGrpSpPr>
          <p:nvPr userDrawn="1"/>
        </p:nvGrpSpPr>
        <p:grpSpPr bwMode="auto">
          <a:xfrm>
            <a:off x="971551" y="954088"/>
            <a:ext cx="7664450" cy="171450"/>
            <a:chOff x="612" y="601"/>
            <a:chExt cx="4828" cy="108"/>
          </a:xfrm>
        </p:grpSpPr>
        <p:sp>
          <p:nvSpPr>
            <p:cNvPr id="1052" name="Line 28"/>
            <p:cNvSpPr>
              <a:spLocks noChangeShapeType="1"/>
            </p:cNvSpPr>
            <p:nvPr userDrawn="1"/>
          </p:nvSpPr>
          <p:spPr bwMode="auto">
            <a:xfrm rot="10800000" flipV="1">
              <a:off x="703" y="652"/>
              <a:ext cx="473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auto">
            <a:xfrm rot="10800000" flipV="1">
              <a:off x="612" y="709"/>
              <a:ext cx="473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auto">
            <a:xfrm rot="10800000" flipV="1">
              <a:off x="703" y="601"/>
              <a:ext cx="4737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F7DF7-A28C-4ADA-93AB-4C665B8BE284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44675"/>
            <a:ext cx="7772400" cy="1584325"/>
          </a:xfrm>
          <a:noFill/>
          <a:ln/>
        </p:spPr>
        <p:txBody>
          <a:bodyPr/>
          <a:lstStyle/>
          <a:p>
            <a:r>
              <a:rPr lang="en-US" altLang="zh-TW" sz="5400" dirty="0" err="1" smtClean="0"/>
              <a:t>ThreatSonar</a:t>
            </a:r>
            <a:r>
              <a:rPr lang="zh-TW" altLang="en-US" sz="5400" dirty="0"/>
              <a:t>進階</a:t>
            </a:r>
            <a:r>
              <a:rPr lang="zh-TW" altLang="en-US" sz="5400" dirty="0" smtClean="0"/>
              <a:t>持續</a:t>
            </a:r>
            <a:r>
              <a:rPr lang="en-US" altLang="zh-TW" sz="5400" smtClean="0"/>
              <a:t/>
            </a:r>
            <a:br>
              <a:rPr lang="en-US" altLang="zh-TW" sz="5400" smtClean="0"/>
            </a:br>
            <a:r>
              <a:rPr lang="zh-TW" altLang="en-US" sz="5400" smtClean="0"/>
              <a:t>威脅</a:t>
            </a:r>
            <a:r>
              <a:rPr lang="zh-TW" altLang="en-US" sz="5400" dirty="0"/>
              <a:t>程式鑑識工具</a:t>
            </a:r>
            <a:endParaRPr lang="zh-TW" altLang="en-US" b="1" dirty="0">
              <a:latin typeface="Arial Black" pitchFamily="34" charset="0"/>
              <a:ea typeface="SimHei" pitchFamily="2" charset="-122"/>
            </a:endParaRPr>
          </a:p>
        </p:txBody>
      </p:sp>
      <p:sp>
        <p:nvSpPr>
          <p:cNvPr id="260105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16338"/>
            <a:ext cx="6400800" cy="1752600"/>
          </a:xfrm>
          <a:noFill/>
          <a:ln/>
        </p:spPr>
        <p:txBody>
          <a:bodyPr/>
          <a:lstStyle/>
          <a:p>
            <a:r>
              <a:rPr lang="zh-TW" altLang="en-US" dirty="0"/>
              <a:t>國防部參謀本部</a:t>
            </a:r>
            <a:r>
              <a:rPr lang="zh-TW" altLang="en-US" dirty="0" smtClean="0"/>
              <a:t>資通電軍指揮部</a:t>
            </a:r>
            <a:endParaRPr lang="zh-TW" altLang="en-US" dirty="0"/>
          </a:p>
          <a:p>
            <a:r>
              <a:rPr lang="zh-TW" altLang="en-US" dirty="0" smtClean="0"/>
              <a:t>訓測暨準則發展中心</a:t>
            </a:r>
            <a:endParaRPr lang="zh-TW" altLang="en-US" dirty="0"/>
          </a:p>
          <a:p>
            <a:r>
              <a:rPr lang="zh-TW" altLang="en-US" dirty="0"/>
              <a:t>教官：鄭皓謙上尉</a:t>
            </a:r>
            <a:endParaRPr kumimoji="0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252536" y="0"/>
            <a:ext cx="8229600" cy="1143000"/>
          </a:xfrm>
        </p:spPr>
        <p:txBody>
          <a:bodyPr/>
          <a:lstStyle/>
          <a:p>
            <a:r>
              <a:rPr lang="zh-TW" altLang="en-US" dirty="0"/>
              <a:t>從視野建構到態勢感知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41884"/>
            <a:ext cx="8229600" cy="52600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80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關連圖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6" y="1266825"/>
            <a:ext cx="7587387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1010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645" y="1910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威脅狩獵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</a:t>
            </a:r>
            <a:r>
              <a:rPr lang="zh-TW" altLang="en-US" dirty="0"/>
              <a:t>透過威脅狩獵來搜尋未知的惡意程式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r>
              <a:rPr lang="zh-TW" altLang="en-US" dirty="0"/>
              <a:t>如何搜尋延伸的問題？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39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6526"/>
            <a:ext cx="8229600" cy="425993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6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103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6732"/>
            <a:ext cx="8229600" cy="4339524"/>
          </a:xfrm>
        </p:spPr>
      </p:pic>
    </p:spTree>
    <p:extLst>
      <p:ext uri="{BB962C8B-B14F-4D97-AF65-F5344CB8AC3E}">
        <p14:creationId xmlns:p14="http://schemas.microsoft.com/office/powerpoint/2010/main" val="10730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104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17632" cy="4586360"/>
          </a:xfrm>
        </p:spPr>
      </p:pic>
    </p:spTree>
    <p:extLst>
      <p:ext uri="{BB962C8B-B14F-4D97-AF65-F5344CB8AC3E}">
        <p14:creationId xmlns:p14="http://schemas.microsoft.com/office/powerpoint/2010/main" val="41699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105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60240"/>
            <a:ext cx="8229600" cy="4672508"/>
          </a:xfrm>
        </p:spPr>
      </p:pic>
    </p:spTree>
    <p:extLst>
      <p:ext uri="{BB962C8B-B14F-4D97-AF65-F5344CB8AC3E}">
        <p14:creationId xmlns:p14="http://schemas.microsoft.com/office/powerpoint/2010/main" val="25074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106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2" y="1340768"/>
            <a:ext cx="8229600" cy="4968552"/>
          </a:xfrm>
        </p:spPr>
      </p:pic>
    </p:spTree>
    <p:extLst>
      <p:ext uri="{BB962C8B-B14F-4D97-AF65-F5344CB8AC3E}">
        <p14:creationId xmlns:p14="http://schemas.microsoft.com/office/powerpoint/2010/main" val="31956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2412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107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244"/>
            <a:ext cx="8229600" cy="4650500"/>
          </a:xfrm>
        </p:spPr>
      </p:pic>
    </p:spTree>
    <p:extLst>
      <p:ext uri="{BB962C8B-B14F-4D97-AF65-F5344CB8AC3E}">
        <p14:creationId xmlns:p14="http://schemas.microsoft.com/office/powerpoint/2010/main" val="2393070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163" y="2030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二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5469"/>
            <a:ext cx="8229600" cy="47220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623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397"/>
            <a:ext cx="8229600" cy="431819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109</a:t>
            </a:fld>
            <a:endParaRPr lang="en-US" altLang="zh-TW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72911" y="185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38174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內外威脅統一防禦</a:t>
            </a:r>
            <a:r>
              <a:rPr lang="zh-TW" altLang="en-US" dirty="0" smtClean="0"/>
              <a:t>：威脅整合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733656" cy="482800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5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案例二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3765"/>
            <a:ext cx="8229600" cy="46254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55027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917" y="22105"/>
            <a:ext cx="8229600" cy="1143000"/>
          </a:xfrm>
        </p:spPr>
        <p:txBody>
          <a:bodyPr/>
          <a:lstStyle/>
          <a:p>
            <a:r>
              <a:rPr lang="zh-TW" altLang="en-US" dirty="0"/>
              <a:t>案例二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980"/>
            <a:ext cx="8229600" cy="45730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7338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1642"/>
            <a:ext cx="8229600" cy="44897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112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555335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0029"/>
            <a:ext cx="8229600" cy="45529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113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768928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114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466917" y="2210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smtClean="0"/>
              <a:t>案例二</a:t>
            </a:r>
            <a:endParaRPr lang="zh-TW" altLang="en-US" kern="0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6428"/>
            <a:ext cx="8229600" cy="4700132"/>
          </a:xfrm>
        </p:spPr>
      </p:pic>
    </p:spTree>
    <p:extLst>
      <p:ext uri="{BB962C8B-B14F-4D97-AF65-F5344CB8AC3E}">
        <p14:creationId xmlns:p14="http://schemas.microsoft.com/office/powerpoint/2010/main" val="34759045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發現已知惡意程式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傳統</a:t>
            </a:r>
            <a:r>
              <a:rPr lang="zh-TW" altLang="en-US" dirty="0"/>
              <a:t>作法，看見一隻解決一支，沒有整體性的解決根本問題</a:t>
            </a:r>
          </a:p>
          <a:p>
            <a:r>
              <a:rPr lang="zh-TW" altLang="en-US" dirty="0" smtClean="0"/>
              <a:t>需要</a:t>
            </a:r>
            <a:r>
              <a:rPr lang="zh-TW" altLang="en-US" dirty="0"/>
              <a:t>盡可能將環境中的機台相關惡意事件一次解決</a:t>
            </a:r>
          </a:p>
          <a:p>
            <a:r>
              <a:rPr lang="zh-TW" altLang="en-US" dirty="0" smtClean="0"/>
              <a:t>需要</a:t>
            </a:r>
            <a:r>
              <a:rPr lang="zh-TW" altLang="en-US" dirty="0"/>
              <a:t>從這個已知惡意程式為線索當做出發點</a:t>
            </a:r>
          </a:p>
          <a:p>
            <a:r>
              <a:rPr lang="zh-TW" altLang="en-US" dirty="0" smtClean="0"/>
              <a:t>從</a:t>
            </a:r>
            <a:r>
              <a:rPr lang="zh-TW" altLang="en-US" dirty="0"/>
              <a:t>這個線索開始拓展相關的惡意程式以及連線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3794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5143"/>
            <a:ext cx="8229600" cy="450270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4906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2915"/>
            <a:ext cx="8229600" cy="45271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4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2283"/>
            <a:ext cx="8229600" cy="45484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3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案例三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229600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86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6672"/>
            <a:ext cx="8795320" cy="5798480"/>
          </a:xfrm>
        </p:spPr>
      </p:pic>
    </p:spTree>
    <p:extLst>
      <p:ext uri="{BB962C8B-B14F-4D97-AF65-F5344CB8AC3E}">
        <p14:creationId xmlns:p14="http://schemas.microsoft.com/office/powerpoint/2010/main" val="21526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611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案例</a:t>
            </a:r>
            <a:r>
              <a:rPr lang="zh-TW" altLang="en-US" dirty="0"/>
              <a:t>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要</a:t>
            </a:r>
            <a:r>
              <a:rPr lang="zh-TW" altLang="en-US" dirty="0"/>
              <a:t>盡可能將環境中的主機相關惡意事件一次解決</a:t>
            </a:r>
          </a:p>
          <a:p>
            <a:r>
              <a:rPr lang="zh-TW" altLang="en-US" dirty="0" smtClean="0"/>
              <a:t>只有</a:t>
            </a:r>
            <a:r>
              <a:rPr lang="zh-TW" altLang="en-US" dirty="0"/>
              <a:t>一隻惡意程式嗎？只有一台電腦被感染嗎？</a:t>
            </a:r>
          </a:p>
          <a:p>
            <a:r>
              <a:rPr lang="zh-TW" altLang="en-US" dirty="0" smtClean="0"/>
              <a:t>已</a:t>
            </a:r>
            <a:r>
              <a:rPr lang="zh-TW" altLang="en-US" dirty="0"/>
              <a:t>知惡意程式有沒有相似功能的程式在其他主機上？</a:t>
            </a:r>
          </a:p>
          <a:p>
            <a:r>
              <a:rPr lang="zh-TW" altLang="en-US" dirty="0" smtClean="0"/>
              <a:t>惡意</a:t>
            </a:r>
            <a:r>
              <a:rPr lang="zh-TW" altLang="en-US" dirty="0"/>
              <a:t>程式連線了哪些</a:t>
            </a:r>
            <a:r>
              <a:rPr lang="en-US" altLang="zh-TW" dirty="0"/>
              <a:t>IP</a:t>
            </a:r>
            <a:r>
              <a:rPr lang="zh-TW" altLang="en-US" dirty="0"/>
              <a:t>？透過哪些</a:t>
            </a:r>
            <a:r>
              <a:rPr lang="en-US" altLang="zh-TW" dirty="0"/>
              <a:t>Process</a:t>
            </a:r>
            <a:r>
              <a:rPr lang="zh-TW" altLang="en-US" dirty="0"/>
              <a:t>？有沒有其他的程式</a:t>
            </a:r>
            <a:r>
              <a:rPr lang="en-US" altLang="zh-TW" dirty="0"/>
              <a:t>/</a:t>
            </a:r>
            <a:r>
              <a:rPr lang="zh-TW" altLang="en-US" dirty="0"/>
              <a:t>主機也會連到這些</a:t>
            </a:r>
            <a:r>
              <a:rPr lang="en-US" altLang="zh-TW" dirty="0"/>
              <a:t>IP</a:t>
            </a:r>
            <a:r>
              <a:rPr lang="zh-TW" altLang="en-US" dirty="0"/>
              <a:t>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3422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緊急處理流程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427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122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事件告警時建議處理流程ＳＯＰ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8" y="1417638"/>
            <a:ext cx="851739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991" y="5184"/>
            <a:ext cx="9011344" cy="1024310"/>
          </a:xfrm>
        </p:spPr>
        <p:txBody>
          <a:bodyPr/>
          <a:lstStyle/>
          <a:p>
            <a:r>
              <a:rPr lang="en-US" altLang="zh-TW" sz="3200" dirty="0" err="1"/>
              <a:t>Fireeye</a:t>
            </a:r>
            <a:r>
              <a:rPr lang="en-US" altLang="zh-TW" sz="3200" dirty="0"/>
              <a:t> M-Trends: </a:t>
            </a:r>
            <a:r>
              <a:rPr lang="zh-TW" altLang="en-US" sz="3200" dirty="0"/>
              <a:t>半數外部通報，平均百日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1" y="1340768"/>
            <a:ext cx="8879505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6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6" y="404664"/>
            <a:ext cx="8016664" cy="614109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96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3823" y="31867"/>
            <a:ext cx="8579296" cy="1143000"/>
          </a:xfrm>
        </p:spPr>
        <p:txBody>
          <a:bodyPr/>
          <a:lstStyle/>
          <a:p>
            <a:r>
              <a:rPr lang="zh-TW" altLang="en-US" dirty="0"/>
              <a:t>資安軟體本身也可能是資安漏洞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650504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63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資安模範生金融業，還是被入侵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748974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為何既有資安設備失效？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620138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01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909" y="7803"/>
            <a:ext cx="8507288" cy="1143000"/>
          </a:xfrm>
        </p:spPr>
        <p:txBody>
          <a:bodyPr/>
          <a:lstStyle/>
          <a:p>
            <a:r>
              <a:rPr lang="en-US" altLang="zh-TW" dirty="0"/>
              <a:t>2017-08 </a:t>
            </a:r>
            <a:r>
              <a:rPr lang="zh-TW" altLang="en-US" dirty="0"/>
              <a:t>系統工具</a:t>
            </a:r>
            <a:r>
              <a:rPr lang="en-US" altLang="zh-TW" dirty="0" err="1"/>
              <a:t>CCleaner</a:t>
            </a:r>
            <a:r>
              <a:rPr lang="en-US" altLang="zh-TW" dirty="0"/>
              <a:t> </a:t>
            </a:r>
            <a:r>
              <a:rPr lang="zh-TW" altLang="en-US" dirty="0"/>
              <a:t>事件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71394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69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針對性攻擊選擇受害者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387"/>
            <a:ext cx="5793147" cy="520689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28" y="1235387"/>
            <a:ext cx="3362794" cy="52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732E1-CFE9-4CCF-9038-172E4979A837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912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zh-TW" altLang="en-US" sz="4000" dirty="0"/>
              <a:t>課程大網</a:t>
            </a:r>
          </a:p>
        </p:txBody>
      </p:sp>
      <p:sp>
        <p:nvSpPr>
          <p:cNvPr id="191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266825"/>
            <a:ext cx="7715200" cy="4859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+mn-ea"/>
              </a:rPr>
              <a:t>一</a:t>
            </a:r>
            <a:r>
              <a:rPr lang="zh-TW" altLang="en-US" dirty="0">
                <a:latin typeface="+mn-ea"/>
              </a:rPr>
              <a:t>、資訊安全概論</a:t>
            </a: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二</a:t>
            </a:r>
            <a:r>
              <a:rPr lang="zh-TW" altLang="en-US" dirty="0" smtClean="0">
                <a:latin typeface="+mn-ea"/>
              </a:rPr>
              <a:t>、部署架構</a:t>
            </a:r>
            <a:endParaRPr lang="zh-TW" altLang="en-US" dirty="0">
              <a:latin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三、操作</a:t>
            </a:r>
            <a:r>
              <a:rPr lang="zh-TW" altLang="en-US" dirty="0" smtClean="0">
                <a:latin typeface="+mn-ea"/>
              </a:rPr>
              <a:t>介紹</a:t>
            </a: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</a:rPr>
              <a:t>四</a:t>
            </a:r>
            <a:r>
              <a:rPr lang="zh-TW" altLang="en-US" dirty="0" smtClean="0">
                <a:latin typeface="+mn-ea"/>
              </a:rPr>
              <a:t>、威脅狩獵</a:t>
            </a:r>
            <a:endParaRPr lang="en-US" altLang="zh-TW" dirty="0">
              <a:latin typeface="+mn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n-ea"/>
              </a:rPr>
              <a:t>五、緊急</a:t>
            </a:r>
            <a:r>
              <a:rPr lang="zh-TW" altLang="en-US" dirty="0">
                <a:latin typeface="+mn-ea"/>
              </a:rPr>
              <a:t>處理</a:t>
            </a:r>
            <a:r>
              <a:rPr lang="zh-TW" altLang="en-US" dirty="0" smtClean="0">
                <a:latin typeface="+mn-ea"/>
              </a:rPr>
              <a:t>流程</a:t>
            </a:r>
            <a:endParaRPr lang="zh-TW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7985"/>
            <a:ext cx="8229600" cy="1143000"/>
          </a:xfrm>
        </p:spPr>
        <p:txBody>
          <a:bodyPr/>
          <a:lstStyle/>
          <a:p>
            <a:r>
              <a:rPr lang="zh-TW" altLang="en-US" dirty="0"/>
              <a:t>傳統偵測技術失效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12776"/>
            <a:ext cx="851856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60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016"/>
            <a:ext cx="8229600" cy="1143000"/>
          </a:xfrm>
        </p:spPr>
        <p:txBody>
          <a:bodyPr/>
          <a:lstStyle/>
          <a:p>
            <a:r>
              <a:rPr lang="zh-TW" altLang="en-US" dirty="0"/>
              <a:t>全球最大後門事件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340768"/>
            <a:ext cx="8591631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5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19778"/>
            <a:ext cx="8229600" cy="1143000"/>
          </a:xfrm>
        </p:spPr>
        <p:txBody>
          <a:bodyPr/>
          <a:lstStyle/>
          <a:p>
            <a:r>
              <a:rPr lang="zh-TW" altLang="en-US" dirty="0"/>
              <a:t>偵測階段：</a:t>
            </a:r>
            <a:r>
              <a:rPr lang="en-US" altLang="zh-TW" dirty="0"/>
              <a:t>Post-compromise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87023"/>
            <a:ext cx="7848872" cy="49780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2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優勢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6977"/>
            <a:ext cx="8229600" cy="395903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64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1867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重點功能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510884" cy="45365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2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541" y="95715"/>
            <a:ext cx="8229600" cy="1143000"/>
          </a:xfrm>
        </p:spPr>
        <p:txBody>
          <a:bodyPr/>
          <a:lstStyle/>
          <a:p>
            <a:r>
              <a:rPr lang="en-US" altLang="zh-TW" dirty="0" err="1"/>
              <a:t>ThreatSonar</a:t>
            </a:r>
            <a:r>
              <a:rPr lang="en-US" altLang="zh-TW" dirty="0"/>
              <a:t> </a:t>
            </a:r>
            <a:r>
              <a:rPr lang="zh-TW" altLang="en-US" dirty="0"/>
              <a:t>使用情境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592957" cy="44644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97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en-US" altLang="zh-TW" sz="3600" dirty="0" err="1"/>
              <a:t>ThreatSonar</a:t>
            </a:r>
            <a:r>
              <a:rPr lang="en-US" altLang="zh-TW" sz="3600" dirty="0"/>
              <a:t> Engine </a:t>
            </a:r>
            <a:r>
              <a:rPr lang="zh-TW" altLang="en-US" sz="3600" dirty="0"/>
              <a:t>偵測各種進階攻擊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62081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90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多層次防禦架構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717334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0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威脅偵測不外乎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229600" cy="46085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37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68560" y="20016"/>
            <a:ext cx="10307488" cy="1143000"/>
          </a:xfrm>
        </p:spPr>
        <p:txBody>
          <a:bodyPr/>
          <a:lstStyle/>
          <a:p>
            <a:r>
              <a:rPr lang="zh-TW" altLang="en-US" dirty="0"/>
              <a:t>資安事件處理必須化被動為</a:t>
            </a:r>
            <a:r>
              <a:rPr lang="zh-TW" altLang="en-US" dirty="0" smtClean="0"/>
              <a:t>主動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439467" cy="48245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24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資安概論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132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1143000"/>
          </a:xfrm>
        </p:spPr>
        <p:txBody>
          <a:bodyPr/>
          <a:lstStyle/>
          <a:p>
            <a:r>
              <a:rPr lang="zh-TW" altLang="en-US" dirty="0"/>
              <a:t>在事件爆發之前反應！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30</a:t>
            </a:fld>
            <a:endParaRPr lang="en-US" altLang="zh-TW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797508799"/>
              </p:ext>
            </p:extLst>
          </p:nvPr>
        </p:nvGraphicFramePr>
        <p:xfrm>
          <a:off x="169168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6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部署架構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71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04" y="31867"/>
            <a:ext cx="8229600" cy="1143000"/>
          </a:xfrm>
        </p:spPr>
        <p:txBody>
          <a:bodyPr/>
          <a:lstStyle/>
          <a:p>
            <a:r>
              <a:rPr lang="zh-TW" altLang="en-US" dirty="0"/>
              <a:t>部署類型選擇：雲端或本地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6044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60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zh-TW" altLang="en-US" dirty="0"/>
              <a:t>部署架構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8496944" cy="460851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37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1843" y="20016"/>
            <a:ext cx="8229600" cy="1143000"/>
          </a:xfrm>
        </p:spPr>
        <p:txBody>
          <a:bodyPr/>
          <a:lstStyle/>
          <a:p>
            <a:r>
              <a:rPr lang="zh-TW" altLang="en-US" dirty="0"/>
              <a:t>支援系統與需求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6"/>
            <a:ext cx="8483229" cy="475252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4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/>
          <a:lstStyle/>
          <a:p>
            <a:r>
              <a:rPr lang="zh-TW" altLang="en-US" dirty="0"/>
              <a:t>資源使用率與系統穩定度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484784"/>
            <a:ext cx="8547569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9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操作介紹</a:t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27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1417638"/>
            <a:ext cx="8578850" cy="4747666"/>
          </a:xfrm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授權啟用</a:t>
            </a:r>
            <a:endParaRPr lang="en-US" altLang="zh-TW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15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4170" y="88178"/>
            <a:ext cx="8229600" cy="1143000"/>
          </a:xfrm>
        </p:spPr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&gt; </a:t>
            </a:r>
            <a:r>
              <a:rPr lang="zh-TW" altLang="en-US" dirty="0"/>
              <a:t>用戶權限與群組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3"/>
            <a:ext cx="8492446" cy="511604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60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File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DLL</a:t>
            </a:r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450850" indent="-45085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●軟體正在用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 Process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軟體正在執行叫做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只有正在執行的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才會有連線溝通的狀態</a:t>
            </a:r>
            <a:br>
              <a:rPr lang="zh-TW" altLang="en-US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只有正在執行的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Process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才會載入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DLL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Module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或讀寫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檔案</a:t>
            </a:r>
          </a:p>
          <a:p>
            <a:pPr marL="450850" indent="-450850"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●軟體的蹤跡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 File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軟體或檔案存在硬碟中，都屬於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File</a:t>
            </a:r>
            <a:br>
              <a:rPr lang="en-US" altLang="zh-TW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•File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沒有執行，不會有連線狀態</a:t>
            </a:r>
            <a:br>
              <a:rPr lang="zh-TW" altLang="en-US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•File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沒有執行，不會載入任何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DLL Module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或讀寫檔案思考如何控制的方式</a:t>
            </a:r>
          </a:p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4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3608" y="31867"/>
            <a:ext cx="7686600" cy="1143000"/>
          </a:xfrm>
        </p:spPr>
        <p:txBody>
          <a:bodyPr/>
          <a:lstStyle/>
          <a:p>
            <a:pPr algn="l"/>
            <a:r>
              <a:rPr lang="zh-TW" altLang="en-US" dirty="0" smtClean="0"/>
              <a:t>專注於 網路間諜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1700808"/>
            <a:ext cx="8316416" cy="42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985"/>
            <a:ext cx="8229600" cy="1143000"/>
          </a:xfrm>
        </p:spPr>
        <p:txBody>
          <a:bodyPr/>
          <a:lstStyle/>
          <a:p>
            <a:r>
              <a:rPr lang="zh-TW" altLang="en-US" dirty="0"/>
              <a:t>輸入帳號密碼登入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5"/>
            <a:ext cx="8229600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63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339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專家模式</a:t>
            </a:r>
          </a:p>
        </p:txBody>
      </p:sp>
      <p:sp>
        <p:nvSpPr>
          <p:cNvPr id="7" name="矩形 6"/>
          <p:cNvSpPr/>
          <p:nvPr/>
        </p:nvSpPr>
        <p:spPr>
          <a:xfrm>
            <a:off x="222360" y="1481018"/>
            <a:ext cx="580191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46088"/>
            <a:r>
              <a:rPr lang="en-US" altLang="zh-TW" sz="32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400" dirty="0">
                <a:latin typeface="+mn-ea"/>
              </a:rPr>
              <a:t>出廠預設是操作比較簡單的</a:t>
            </a:r>
            <a:r>
              <a:rPr lang="en-US" altLang="zh-TW" sz="2400" dirty="0">
                <a:latin typeface="+mn-ea"/>
              </a:rPr>
              <a:t>Easy Mode</a:t>
            </a:r>
            <a:r>
              <a:rPr lang="zh-TW" altLang="en-US" sz="2400" dirty="0">
                <a:latin typeface="+mn-ea"/>
              </a:rPr>
              <a:t>，請到設定</a:t>
            </a:r>
            <a:r>
              <a:rPr lang="en-US" altLang="zh-TW" sz="2400" dirty="0">
                <a:latin typeface="+mn-ea"/>
              </a:rPr>
              <a:t>&gt; </a:t>
            </a:r>
            <a:r>
              <a:rPr lang="zh-TW" altLang="en-US" sz="2400" dirty="0">
                <a:latin typeface="+mn-ea"/>
              </a:rPr>
              <a:t>用戶設定</a:t>
            </a:r>
            <a:r>
              <a:rPr lang="en-US" altLang="zh-TW" sz="2400" dirty="0">
                <a:latin typeface="+mn-ea"/>
              </a:rPr>
              <a:t>&gt; </a:t>
            </a:r>
            <a:r>
              <a:rPr lang="zh-TW" altLang="en-US" sz="2400" dirty="0">
                <a:latin typeface="+mn-ea"/>
              </a:rPr>
              <a:t>啟用</a:t>
            </a:r>
            <a:r>
              <a:rPr lang="en-US" altLang="zh-TW" sz="2400" dirty="0" smtClean="0">
                <a:latin typeface="+mn-ea"/>
              </a:rPr>
              <a:t>Expert</a:t>
            </a:r>
            <a:r>
              <a:rPr lang="zh-TW" altLang="en-US" sz="2400" dirty="0" smtClean="0">
                <a:latin typeface="+mn-ea"/>
              </a:rPr>
              <a:t> </a:t>
            </a:r>
            <a:r>
              <a:rPr lang="en-US" altLang="zh-TW" sz="2400" dirty="0" smtClean="0">
                <a:latin typeface="+mn-ea"/>
              </a:rPr>
              <a:t>Mode</a:t>
            </a:r>
            <a:r>
              <a:rPr lang="zh-TW" altLang="en-US" sz="2400" dirty="0">
                <a:latin typeface="+mn-ea"/>
              </a:rPr>
              <a:t>，才有下列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Hunter 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威脅狩獵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Intel 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威脅情資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匯入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自訂</a:t>
            </a:r>
            <a:r>
              <a:rPr lang="en-US" altLang="zh-TW" sz="2400" b="1" dirty="0" err="1">
                <a:solidFill>
                  <a:srgbClr val="FF0000"/>
                </a:solidFill>
                <a:latin typeface="+mn-ea"/>
              </a:rPr>
              <a:t>Yara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Rule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39" y="1273369"/>
            <a:ext cx="184785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左大括弧 9"/>
          <p:cNvSpPr/>
          <p:nvPr/>
        </p:nvSpPr>
        <p:spPr>
          <a:xfrm>
            <a:off x="5932647" y="2053551"/>
            <a:ext cx="947536" cy="28510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" y="3781073"/>
            <a:ext cx="6306430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8522" y="7985"/>
            <a:ext cx="8229600" cy="1143000"/>
          </a:xfrm>
        </p:spPr>
        <p:txBody>
          <a:bodyPr/>
          <a:lstStyle/>
          <a:p>
            <a:r>
              <a:rPr lang="zh-TW" altLang="en-US" dirty="0"/>
              <a:t>設定與下載掃描引擎（</a:t>
            </a:r>
            <a:r>
              <a:rPr lang="en-US" altLang="zh-TW" dirty="0"/>
              <a:t>Scanner</a:t>
            </a:r>
            <a:r>
              <a:rPr lang="zh-TW" altLang="en-US" dirty="0"/>
              <a:t>）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8791984" cy="331236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6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64704"/>
            <a:ext cx="2684071" cy="583612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754663" y="-6015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sz="4000" kern="0" dirty="0" smtClean="0"/>
              <a:t>設定與下載掃描引擎（</a:t>
            </a:r>
            <a:r>
              <a:rPr lang="en-US" altLang="zh-TW" sz="4000" kern="0" dirty="0" smtClean="0"/>
              <a:t>Scanner</a:t>
            </a:r>
            <a:r>
              <a:rPr lang="zh-TW" altLang="en-US" sz="4000" kern="0" dirty="0" smtClean="0"/>
              <a:t>）</a:t>
            </a:r>
            <a:endParaRPr lang="zh-TW" altLang="en-US" sz="4000" kern="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73402"/>
            <a:ext cx="6120679" cy="53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dirty="0"/>
              <a:t>設定與下載掃描引擎（</a:t>
            </a:r>
            <a:r>
              <a:rPr lang="en-US" altLang="zh-TW" dirty="0"/>
              <a:t>Scanner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4402832" cy="4859338"/>
          </a:xfrm>
        </p:spPr>
        <p:txBody>
          <a:bodyPr/>
          <a:lstStyle/>
          <a:p>
            <a:r>
              <a:rPr lang="en-US" altLang="zh-TW" sz="2400" dirty="0" smtClean="0"/>
              <a:t>Gentle </a:t>
            </a:r>
            <a:r>
              <a:rPr lang="en-US" altLang="zh-TW" sz="2400" dirty="0"/>
              <a:t>Level : </a:t>
            </a:r>
            <a:endParaRPr lang="en-US" altLang="zh-TW" sz="2400" dirty="0" smtClean="0"/>
          </a:p>
          <a:p>
            <a:pPr marL="360363" indent="0">
              <a:buNone/>
            </a:pPr>
            <a:r>
              <a:rPr lang="en-US" altLang="zh-TW" sz="2400" dirty="0" smtClean="0"/>
              <a:t>Lv1 </a:t>
            </a:r>
            <a:r>
              <a:rPr lang="en-US" altLang="zh-TW" sz="2400" dirty="0"/>
              <a:t>–50%</a:t>
            </a:r>
            <a:r>
              <a:rPr lang="zh-TW" altLang="en-US" sz="2400" dirty="0"/>
              <a:t>以下；</a:t>
            </a:r>
            <a:r>
              <a:rPr lang="en-US" altLang="zh-TW" sz="2400" dirty="0"/>
              <a:t>Lv2 –25%</a:t>
            </a:r>
            <a:r>
              <a:rPr lang="zh-TW" altLang="en-US" sz="2400" dirty="0"/>
              <a:t>以下</a:t>
            </a:r>
            <a:r>
              <a:rPr lang="en-US" altLang="zh-TW" sz="2400" dirty="0"/>
              <a:t>(CPU</a:t>
            </a:r>
            <a:r>
              <a:rPr lang="zh-TW" altLang="en-US" sz="2400" dirty="0"/>
              <a:t>使用率</a:t>
            </a:r>
            <a:r>
              <a:rPr lang="en-US" altLang="zh-TW" sz="2400" dirty="0"/>
              <a:t>),*</a:t>
            </a:r>
            <a:r>
              <a:rPr lang="zh-TW" altLang="en-US" sz="2400" dirty="0"/>
              <a:t>所需掃描時間將更</a:t>
            </a:r>
            <a:r>
              <a:rPr lang="zh-TW" altLang="en-US" sz="2400" dirty="0" smtClean="0"/>
              <a:t>長</a:t>
            </a:r>
            <a:endParaRPr lang="en-US" altLang="zh-TW" sz="2400" dirty="0"/>
          </a:p>
          <a:p>
            <a:r>
              <a:rPr lang="zh-TW" altLang="en-US" sz="2400" dirty="0"/>
              <a:t>設定完成後回到上一頁下載掃描程式</a:t>
            </a:r>
            <a:r>
              <a:rPr lang="en-US" altLang="zh-TW" sz="2400" dirty="0"/>
              <a:t>(exe </a:t>
            </a:r>
            <a:r>
              <a:rPr lang="zh-TW" altLang="en-US" sz="2400" dirty="0"/>
              <a:t>或</a:t>
            </a:r>
            <a:r>
              <a:rPr lang="en-US" altLang="zh-TW" sz="2400" dirty="0" err="1"/>
              <a:t>rar</a:t>
            </a:r>
            <a:r>
              <a:rPr lang="en-US" altLang="zh-TW" sz="2400" dirty="0"/>
              <a:t>), </a:t>
            </a:r>
            <a:r>
              <a:rPr lang="zh-TW" altLang="en-US" sz="2400" dirty="0"/>
              <a:t>或者產生下載連結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02" y="1266824"/>
            <a:ext cx="4280156" cy="49704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6" y="4365104"/>
            <a:ext cx="457263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340" y="0"/>
            <a:ext cx="8795320" cy="1143000"/>
          </a:xfrm>
        </p:spPr>
        <p:txBody>
          <a:bodyPr/>
          <a:lstStyle/>
          <a:p>
            <a:r>
              <a:rPr lang="zh-TW" altLang="en-US" sz="4000" dirty="0"/>
              <a:t>掃描過程中可透過</a:t>
            </a:r>
            <a:r>
              <a:rPr lang="en-US" altLang="zh-TW" sz="4000" dirty="0"/>
              <a:t>Debug Log</a:t>
            </a:r>
            <a:r>
              <a:rPr lang="zh-TW" altLang="en-US" sz="4000" dirty="0"/>
              <a:t>了解進度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1"/>
            <a:ext cx="9132769" cy="540407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61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惡意威脅等級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6" y="1198984"/>
            <a:ext cx="3365695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大括弧 9"/>
          <p:cNvSpPr/>
          <p:nvPr/>
        </p:nvSpPr>
        <p:spPr>
          <a:xfrm>
            <a:off x="3905247" y="2060848"/>
            <a:ext cx="992747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>
            <a:off x="3908532" y="3847803"/>
            <a:ext cx="992747" cy="18740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897994" y="1666759"/>
            <a:ext cx="3274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Lv5 </a:t>
            </a:r>
            <a:r>
              <a:rPr lang="zh-TW" altLang="en-US" sz="2400" b="1" dirty="0"/>
              <a:t>經情資比對具極高威脅風險（</a:t>
            </a:r>
            <a:r>
              <a:rPr lang="en-US" altLang="zh-TW" sz="2400" b="1" dirty="0"/>
              <a:t>APT</a:t>
            </a:r>
            <a:r>
              <a:rPr lang="zh-TW" altLang="en-US" sz="2400" b="1" dirty="0"/>
              <a:t>），須即刻處理。</a:t>
            </a:r>
          </a:p>
          <a:p>
            <a:r>
              <a:rPr lang="en-US" altLang="zh-TW" sz="2400" b="1" dirty="0"/>
              <a:t>Lv4 </a:t>
            </a:r>
            <a:r>
              <a:rPr lang="zh-TW" altLang="en-US" sz="2400" b="1" dirty="0"/>
              <a:t>表示程式具可疑功能，須進一步確認。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897994" y="4084330"/>
            <a:ext cx="3490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潛在威脅可能，</a:t>
            </a:r>
          </a:p>
          <a:p>
            <a:r>
              <a:rPr lang="zh-TW" altLang="en-US" sz="2400" b="1" dirty="0"/>
              <a:t>可用</a:t>
            </a:r>
            <a:r>
              <a:rPr lang="en-US" altLang="zh-TW" sz="2400" b="1" dirty="0" err="1"/>
              <a:t>ThreatSonar</a:t>
            </a:r>
            <a:r>
              <a:rPr lang="zh-TW" altLang="en-US" sz="2400" b="1" dirty="0"/>
              <a:t>的狩獵（</a:t>
            </a:r>
            <a:r>
              <a:rPr lang="en-US" altLang="zh-TW" sz="2400" b="1" dirty="0"/>
              <a:t>Hunting</a:t>
            </a:r>
            <a:r>
              <a:rPr lang="zh-TW" altLang="en-US" sz="2400" b="1" dirty="0"/>
              <a:t>）功能繼續分析確認。</a:t>
            </a:r>
          </a:p>
        </p:txBody>
      </p:sp>
    </p:spTree>
    <p:extLst>
      <p:ext uri="{BB962C8B-B14F-4D97-AF65-F5344CB8AC3E}">
        <p14:creationId xmlns:p14="http://schemas.microsoft.com/office/powerpoint/2010/main" val="20061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457200" y="34452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選單功能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簡介</a:t>
            </a:r>
            <a:b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504" y="1423210"/>
            <a:ext cx="597666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開啟</a:t>
            </a:r>
            <a:r>
              <a:rPr lang="zh-TW" altLang="en-US" sz="2000" dirty="0">
                <a:latin typeface="+mn-ea"/>
              </a:rPr>
              <a:t>「儀錶板」頁面。</a:t>
            </a:r>
          </a:p>
          <a:p>
            <a:pPr marL="446088" indent="-446088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端點」頁面，可查看每一台端點主機的所有報告以及連線情況。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威脅狩獵」頁面，可透過多個不同視角查看分析結果。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網路」頁面，可查看端點主機連線內部以及外部</a:t>
            </a:r>
            <a:r>
              <a:rPr lang="en-US" altLang="zh-TW" sz="2000" dirty="0">
                <a:latin typeface="+mn-ea"/>
              </a:rPr>
              <a:t>IP</a:t>
            </a:r>
            <a:r>
              <a:rPr lang="zh-TW" altLang="en-US" sz="2000" dirty="0">
                <a:latin typeface="+mn-ea"/>
              </a:rPr>
              <a:t>的狀況。</a:t>
            </a:r>
          </a:p>
          <a:p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情資」頁面，可自訂黑名單</a:t>
            </a:r>
            <a:r>
              <a:rPr lang="en-US" altLang="zh-TW" sz="2000" dirty="0">
                <a:latin typeface="+mn-ea"/>
              </a:rPr>
              <a:t>IP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 smtClean="0">
                <a:latin typeface="+mn-ea"/>
              </a:rPr>
              <a:t>Hash</a:t>
            </a:r>
            <a:r>
              <a:rPr lang="zh-TW" altLang="en-US" sz="2000" dirty="0" smtClean="0">
                <a:latin typeface="+mn-ea"/>
              </a:rPr>
              <a:t>、</a:t>
            </a:r>
            <a:r>
              <a:rPr lang="en-US" altLang="zh-TW" sz="2000" dirty="0" smtClean="0">
                <a:latin typeface="+mn-ea"/>
              </a:rPr>
              <a:t>Domain</a:t>
            </a:r>
            <a:r>
              <a:rPr lang="zh-TW" altLang="en-US" sz="2000" dirty="0">
                <a:latin typeface="+mn-ea"/>
              </a:rPr>
              <a:t>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報告」頁面，不同於端點頁面是以每一份報告的形式呈現。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自備</a:t>
            </a:r>
            <a:r>
              <a:rPr lang="en-US" altLang="zh-TW" sz="2000" dirty="0" err="1">
                <a:latin typeface="+mn-ea"/>
              </a:rPr>
              <a:t>Yara</a:t>
            </a:r>
            <a:r>
              <a:rPr lang="zh-TW" altLang="en-US" sz="2000" dirty="0">
                <a:latin typeface="+mn-ea"/>
              </a:rPr>
              <a:t>」</a:t>
            </a:r>
            <a:r>
              <a:rPr lang="zh-TW" altLang="en-US" sz="2000" dirty="0" smtClean="0">
                <a:latin typeface="+mn-ea"/>
              </a:rPr>
              <a:t>頁面</a:t>
            </a:r>
            <a:r>
              <a:rPr lang="zh-TW" altLang="en-US" sz="2000" dirty="0">
                <a:latin typeface="+mn-ea"/>
              </a:rPr>
              <a:t>，內建編輯器可自訂</a:t>
            </a:r>
            <a:r>
              <a:rPr lang="en-US" altLang="zh-TW" sz="2000" dirty="0" err="1">
                <a:latin typeface="+mn-ea"/>
              </a:rPr>
              <a:t>Yara</a:t>
            </a:r>
            <a:r>
              <a:rPr lang="en-US" altLang="zh-TW" sz="2000" dirty="0">
                <a:latin typeface="+mn-ea"/>
              </a:rPr>
              <a:t> rule</a:t>
            </a:r>
            <a:r>
              <a:rPr lang="zh-TW" altLang="en-US" sz="2000" dirty="0">
                <a:latin typeface="+mn-ea"/>
              </a:rPr>
              <a:t>進行偵測。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儀錶板」頁面，可查看每天、每周、每月的掃描概況。</a:t>
            </a:r>
          </a:p>
          <a:p>
            <a:pPr marL="361950" indent="-361950"/>
            <a:r>
              <a:rPr lang="en-US" altLang="zh-TW" sz="2000" spc="-1" dirty="0" smtClean="0">
                <a:uFill>
                  <a:solidFill>
                    <a:srgbClr val="FFFFFF"/>
                  </a:solidFill>
                </a:uFill>
                <a:latin typeface="標楷體"/>
              </a:rPr>
              <a:t>●</a:t>
            </a:r>
            <a:r>
              <a:rPr lang="zh-TW" altLang="en-US" sz="2000" dirty="0" smtClean="0">
                <a:latin typeface="+mn-ea"/>
              </a:rPr>
              <a:t>「</a:t>
            </a:r>
            <a:r>
              <a:rPr lang="zh-TW" altLang="en-US" sz="2000" dirty="0">
                <a:latin typeface="+mn-ea"/>
              </a:rPr>
              <a:t>設定」頁面，帳號、群組、授權、告警、重置、</a:t>
            </a:r>
            <a:r>
              <a:rPr lang="en-US" altLang="zh-TW" sz="2000" dirty="0">
                <a:latin typeface="+mn-ea"/>
              </a:rPr>
              <a:t>API</a:t>
            </a:r>
            <a:r>
              <a:rPr lang="zh-TW" altLang="en-US" sz="2000" dirty="0">
                <a:latin typeface="+mn-ea"/>
              </a:rPr>
              <a:t>等功能在此設定。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3000" spc="-1" dirty="0">
              <a:uFill>
                <a:solidFill>
                  <a:srgbClr val="FFFFFF"/>
                </a:solidFill>
              </a:uFill>
              <a:latin typeface="標楷體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316508"/>
            <a:ext cx="2171700" cy="519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8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儀表板功能說明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6" y="1387821"/>
            <a:ext cx="8859487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儀表板功能說明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0" y="1199838"/>
            <a:ext cx="8907119" cy="4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0"/>
            <a:ext cx="8229600" cy="1143000"/>
          </a:xfrm>
        </p:spPr>
        <p:txBody>
          <a:bodyPr/>
          <a:lstStyle/>
          <a:p>
            <a:r>
              <a:rPr lang="zh-TW" altLang="en-US" dirty="0"/>
              <a:t>攻擊手法數十年不斷演進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595678" cy="390712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22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" y="1204602"/>
            <a:ext cx="895475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端點功能說明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" y="1266825"/>
            <a:ext cx="8907119" cy="4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連線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Graph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5" y="1322281"/>
            <a:ext cx="889248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端點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連線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&gt; Graph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593"/>
            <a:ext cx="9144000" cy="42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" y="1306351"/>
            <a:ext cx="9114286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2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025"/>
            <a:ext cx="9144000" cy="4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49"/>
            <a:ext cx="9144000" cy="51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739"/>
            <a:ext cx="9144000" cy="42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56" y="1451377"/>
            <a:ext cx="9144000" cy="51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" y="1417638"/>
            <a:ext cx="9144000" cy="44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828600" y="7985"/>
            <a:ext cx="8229600" cy="1143000"/>
          </a:xfrm>
        </p:spPr>
        <p:txBody>
          <a:bodyPr/>
          <a:lstStyle/>
          <a:p>
            <a:r>
              <a:rPr lang="zh-TW" altLang="en-US" dirty="0"/>
              <a:t>甚麼是</a:t>
            </a:r>
            <a:r>
              <a:rPr lang="en-US" altLang="zh-TW" dirty="0"/>
              <a:t>APT</a:t>
            </a:r>
            <a:r>
              <a:rPr lang="zh-TW" altLang="en-US" dirty="0"/>
              <a:t>攻擊？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35645"/>
            <a:ext cx="8568952" cy="468052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87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126"/>
            <a:ext cx="9144000" cy="42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03"/>
            <a:ext cx="9144000" cy="42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記憶體異常說明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03"/>
            <a:ext cx="9144000" cy="42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63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記憶體區塊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427"/>
            <a:ext cx="9144000" cy="43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cmd.exe</a:t>
            </a:r>
            <a:endParaRPr lang="en-US" altLang="zh-TW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266825"/>
            <a:ext cx="8402223" cy="45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65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可疑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路徑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299865"/>
            <a:ext cx="8878540" cy="4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66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威脅報告檢視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kern="0" dirty="0" err="1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HackTool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" y="1490353"/>
            <a:ext cx="8830908" cy="44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825"/>
            <a:ext cx="8579296" cy="4859338"/>
          </a:xfrm>
        </p:spPr>
        <p:txBody>
          <a:bodyPr/>
          <a:lstStyle/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網路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" y="1519794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68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8" y="1411055"/>
            <a:ext cx="8578850" cy="4774871"/>
          </a:xfrm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自動調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23069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69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事件紀錄分析（</a:t>
            </a:r>
            <a:r>
              <a:rPr lang="en-US" altLang="zh-TW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7638"/>
            <a:ext cx="8229600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3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229600" cy="1143000"/>
          </a:xfrm>
        </p:spPr>
        <p:txBody>
          <a:bodyPr/>
          <a:lstStyle/>
          <a:p>
            <a:r>
              <a:rPr lang="zh-TW" altLang="en-US" dirty="0"/>
              <a:t>「系統遲早會被入侵」思維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475656"/>
            <a:ext cx="8775848" cy="490567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26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/>
            </a:r>
            <a:b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32048" y="-19406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kern="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事件紀錄分析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（</a:t>
            </a:r>
            <a:r>
              <a:rPr lang="en-US" altLang="zh-TW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kern="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）</a:t>
            </a:r>
            <a:endParaRPr lang="zh-TW" altLang="en-US" kern="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1"/>
            <a:ext cx="8229600" cy="5332064"/>
          </a:xfrm>
        </p:spPr>
      </p:pic>
    </p:spTree>
    <p:extLst>
      <p:ext uri="{BB962C8B-B14F-4D97-AF65-F5344CB8AC3E}">
        <p14:creationId xmlns:p14="http://schemas.microsoft.com/office/powerpoint/2010/main" val="33698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914" y="0"/>
            <a:ext cx="8229600" cy="1143000"/>
          </a:xfrm>
        </p:spPr>
        <p:txBody>
          <a:bodyPr/>
          <a:lstStyle/>
          <a:p>
            <a:r>
              <a:rPr lang="zh-TW" altLang="en-US" dirty="0"/>
              <a:t>點數模式</a:t>
            </a:r>
            <a:r>
              <a:rPr lang="en-US" altLang="zh-TW" dirty="0"/>
              <a:t>Credit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掃描程式執行掃描後將報告回傳至</a:t>
            </a:r>
            <a:r>
              <a:rPr lang="en-US" altLang="zh-TW" sz="2800" dirty="0"/>
              <a:t>Server</a:t>
            </a:r>
            <a:r>
              <a:rPr lang="zh-TW" altLang="en-US" sz="2800" dirty="0"/>
              <a:t>，若</a:t>
            </a:r>
            <a:r>
              <a:rPr lang="en-US" altLang="zh-TW" sz="2800" dirty="0"/>
              <a:t>Server </a:t>
            </a:r>
            <a:r>
              <a:rPr lang="zh-TW" altLang="en-US" sz="2800" dirty="0"/>
              <a:t>可連線</a:t>
            </a:r>
            <a:r>
              <a:rPr lang="zh-TW" altLang="en-US" sz="2800" dirty="0" smtClean="0"/>
              <a:t>至</a:t>
            </a:r>
            <a:r>
              <a:rPr lang="en-US" altLang="zh-TW" sz="2800" dirty="0" smtClean="0"/>
              <a:t>api.threatsonar.org:443 </a:t>
            </a:r>
            <a:r>
              <a:rPr lang="zh-TW" altLang="en-US" sz="2800" dirty="0"/>
              <a:t>則自動扣除點數解鎖報告。</a:t>
            </a:r>
          </a:p>
          <a:p>
            <a:pPr marL="0" indent="0">
              <a:buNone/>
            </a:pPr>
            <a:r>
              <a:rPr lang="zh-TW" altLang="en-US" sz="2800" dirty="0"/>
              <a:t>◆ 若</a:t>
            </a:r>
            <a:r>
              <a:rPr lang="en-US" altLang="zh-TW" sz="2800" dirty="0"/>
              <a:t>Server </a:t>
            </a:r>
            <a:r>
              <a:rPr lang="zh-TW" altLang="en-US" sz="2800" dirty="0"/>
              <a:t>無法連線上述</a:t>
            </a:r>
            <a:r>
              <a:rPr lang="en-US" altLang="zh-TW" sz="2800" dirty="0"/>
              <a:t>API </a:t>
            </a:r>
            <a:r>
              <a:rPr lang="zh-TW" altLang="en-US" sz="2800" dirty="0"/>
              <a:t>主機，請以手動方式解鎖報告，手動解鎖報告步驟如</a:t>
            </a:r>
            <a:r>
              <a:rPr lang="zh-TW" altLang="en-US" sz="2800" dirty="0" smtClean="0"/>
              <a:t>後續</a:t>
            </a:r>
            <a:r>
              <a:rPr lang="zh-TW" altLang="en-US" sz="2800" dirty="0"/>
              <a:t>章節說明。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21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927" y="0"/>
            <a:ext cx="8229600" cy="1143000"/>
          </a:xfrm>
        </p:spPr>
        <p:txBody>
          <a:bodyPr/>
          <a:lstStyle/>
          <a:p>
            <a:r>
              <a:rPr lang="zh-TW" altLang="en-US" dirty="0"/>
              <a:t>點數模式解鎖報告流程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9480"/>
            <a:ext cx="8229600" cy="519134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55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911" y="0"/>
            <a:ext cx="8229600" cy="1143000"/>
          </a:xfrm>
        </p:spPr>
        <p:txBody>
          <a:bodyPr/>
          <a:lstStyle/>
          <a:p>
            <a:r>
              <a:rPr lang="zh-TW" altLang="en-US" dirty="0"/>
              <a:t>手動解鎖報告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600" cy="52600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43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1-1</a:t>
            </a:r>
            <a:r>
              <a:rPr lang="zh-TW" altLang="en-US" dirty="0" smtClean="0"/>
              <a:t>取得</a:t>
            </a:r>
            <a:r>
              <a:rPr lang="zh-TW" altLang="en-US" dirty="0"/>
              <a:t>解密</a:t>
            </a:r>
            <a:r>
              <a:rPr lang="zh-TW" altLang="en-US" dirty="0" smtClean="0"/>
              <a:t>請求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於報告頁面勾選「等待金鑰」並點擊「手動報告解密」。</a:t>
            </a:r>
          </a:p>
          <a:p>
            <a:pPr marL="0" indent="0">
              <a:buNone/>
            </a:pPr>
            <a:r>
              <a:rPr lang="zh-TW" altLang="en-US" sz="2800" dirty="0"/>
              <a:t>◆ 如下圖範例，本次將解鎖</a:t>
            </a:r>
            <a:r>
              <a:rPr lang="en-US" altLang="zh-TW" sz="2800" dirty="0"/>
              <a:t>2 </a:t>
            </a:r>
            <a:r>
              <a:rPr lang="zh-TW" altLang="en-US" sz="2800" dirty="0"/>
              <a:t>份報告。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2708920"/>
            <a:ext cx="9144000" cy="38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927" y="0"/>
            <a:ext cx="8229600" cy="1143000"/>
          </a:xfrm>
        </p:spPr>
        <p:txBody>
          <a:bodyPr/>
          <a:lstStyle/>
          <a:p>
            <a:r>
              <a:rPr lang="en-US" altLang="zh-TW" dirty="0"/>
              <a:t>1-2. </a:t>
            </a:r>
            <a:r>
              <a:rPr lang="zh-TW" altLang="en-US" dirty="0"/>
              <a:t>取得解密請求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點選「下載」取得</a:t>
            </a:r>
            <a:r>
              <a:rPr lang="en-US" altLang="zh-TW" sz="2800" dirty="0"/>
              <a:t>token.txt </a:t>
            </a:r>
            <a:r>
              <a:rPr lang="zh-TW" altLang="en-US" sz="2800" dirty="0"/>
              <a:t>檔案。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75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2" y="1820026"/>
            <a:ext cx="8023228" cy="48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9436" y="91175"/>
            <a:ext cx="8229600" cy="1143000"/>
          </a:xfrm>
        </p:spPr>
        <p:txBody>
          <a:bodyPr/>
          <a:lstStyle/>
          <a:p>
            <a:r>
              <a:rPr lang="en-US" altLang="zh-TW" dirty="0"/>
              <a:t>2. </a:t>
            </a:r>
            <a:r>
              <a:rPr lang="zh-TW" altLang="en-US" dirty="0"/>
              <a:t>登入授權中心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登入授權中心，選擇「點數交易」。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76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" y="1708837"/>
            <a:ext cx="9004260" cy="48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/>
              <a:t>3. </a:t>
            </a:r>
            <a:r>
              <a:rPr lang="zh-TW" altLang="en-US" dirty="0"/>
              <a:t>兌換解密金鑰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400" dirty="0"/>
              <a:t>◆ 確認目前餘額點數充足</a:t>
            </a:r>
          </a:p>
          <a:p>
            <a:pPr marL="0" indent="0">
              <a:buNone/>
            </a:pPr>
            <a:r>
              <a:rPr lang="zh-TW" altLang="en-US" sz="2400" dirty="0"/>
              <a:t>◆ 每份</a:t>
            </a:r>
            <a:r>
              <a:rPr lang="en-US" altLang="zh-TW" sz="2400" dirty="0"/>
              <a:t>Windows</a:t>
            </a:r>
            <a:r>
              <a:rPr lang="zh-TW" altLang="en-US" sz="2400" dirty="0"/>
              <a:t>報告將扣除</a:t>
            </a:r>
            <a:r>
              <a:rPr lang="en-US" altLang="zh-TW" sz="2400" dirty="0"/>
              <a:t>1 </a:t>
            </a:r>
            <a:r>
              <a:rPr lang="zh-TW" altLang="en-US" sz="2400" dirty="0"/>
              <a:t>點</a:t>
            </a:r>
          </a:p>
          <a:p>
            <a:pPr marL="0" indent="0">
              <a:buNone/>
            </a:pPr>
            <a:r>
              <a:rPr lang="zh-TW" altLang="en-US" sz="2400" dirty="0"/>
              <a:t>◆ 每份</a:t>
            </a:r>
            <a:r>
              <a:rPr lang="en-US" altLang="zh-TW" sz="2400" dirty="0"/>
              <a:t>Linux</a:t>
            </a:r>
            <a:r>
              <a:rPr lang="zh-TW" altLang="en-US" sz="2400" dirty="0"/>
              <a:t>報告將扣除</a:t>
            </a:r>
            <a:r>
              <a:rPr lang="en-US" altLang="zh-TW" sz="2400" dirty="0"/>
              <a:t>2 </a:t>
            </a:r>
            <a:r>
              <a:rPr lang="zh-TW" altLang="en-US" sz="2400" dirty="0"/>
              <a:t>點</a:t>
            </a:r>
          </a:p>
          <a:p>
            <a:pPr marL="0" indent="0">
              <a:buNone/>
            </a:pPr>
            <a:r>
              <a:rPr lang="zh-TW" altLang="en-US" sz="2400" dirty="0"/>
              <a:t>◆ 點擊「兌換解密金鑰」，將稍早下載之</a:t>
            </a:r>
            <a:r>
              <a:rPr lang="en-US" altLang="zh-TW" sz="2400" dirty="0"/>
              <a:t>token.txt </a:t>
            </a:r>
            <a:r>
              <a:rPr lang="zh-TW" altLang="en-US" sz="2400" dirty="0"/>
              <a:t>拖曳上傳至「解密請求」區域。</a:t>
            </a:r>
          </a:p>
          <a:p>
            <a:pPr marL="0" indent="0">
              <a:buNone/>
            </a:pPr>
            <a:r>
              <a:rPr lang="zh-TW" altLang="en-US" sz="2400" dirty="0"/>
              <a:t>◆ 點擊「交換」執行兌換。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1" y="3927928"/>
            <a:ext cx="7737177" cy="277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en-US" altLang="zh-TW" dirty="0"/>
              <a:t>4. </a:t>
            </a:r>
            <a:r>
              <a:rPr lang="zh-TW" altLang="en-US" dirty="0"/>
              <a:t>下載解密金鑰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下載解密金</a:t>
            </a:r>
            <a:r>
              <a:rPr lang="zh-TW" altLang="en-US" sz="2800" dirty="0" smtClean="0"/>
              <a:t>鑰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/>
              <a:t>◆ 如範例扣除</a:t>
            </a:r>
            <a:r>
              <a:rPr lang="en-US" altLang="zh-TW" sz="2800" dirty="0"/>
              <a:t>2 </a:t>
            </a:r>
            <a:r>
              <a:rPr lang="zh-TW" altLang="en-US" sz="2800" dirty="0"/>
              <a:t>點點數。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" y="1772816"/>
            <a:ext cx="9144000" cy="27890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4" y="5546818"/>
            <a:ext cx="718285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en-US" altLang="zh-TW" dirty="0"/>
              <a:t>5. </a:t>
            </a:r>
            <a:r>
              <a:rPr lang="zh-TW" altLang="en-US" dirty="0"/>
              <a:t>匯入解密金鑰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回到</a:t>
            </a:r>
            <a:r>
              <a:rPr lang="en-US" altLang="zh-TW" sz="2800" dirty="0" err="1"/>
              <a:t>ThreatSonar</a:t>
            </a:r>
            <a:r>
              <a:rPr lang="en-US" altLang="zh-TW" sz="2800" dirty="0"/>
              <a:t> </a:t>
            </a:r>
            <a:r>
              <a:rPr lang="zh-TW" altLang="en-US" sz="2800" dirty="0"/>
              <a:t>手動報告解密頁面，於</a:t>
            </a:r>
            <a:r>
              <a:rPr lang="en-US" altLang="zh-TW" sz="2800" dirty="0"/>
              <a:t>Step 2 </a:t>
            </a:r>
            <a:r>
              <a:rPr lang="zh-TW" altLang="en-US" sz="2800" dirty="0"/>
              <a:t>匯入解密金鑰後執行解密。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79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4864"/>
            <a:ext cx="8686800" cy="4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31867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/>
              <a:t>持續</a:t>
            </a:r>
            <a:r>
              <a:rPr lang="zh-TW" altLang="en-US" dirty="0"/>
              <a:t>健康檢查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40960" cy="489654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94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en-US" altLang="zh-TW" dirty="0"/>
              <a:t>6. </a:t>
            </a:r>
            <a:r>
              <a:rPr lang="zh-TW" altLang="en-US" dirty="0"/>
              <a:t>解鎖報告完成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等待</a:t>
            </a:r>
            <a:r>
              <a:rPr lang="en-US" altLang="zh-TW" sz="2800" dirty="0"/>
              <a:t>Server </a:t>
            </a:r>
            <a:r>
              <a:rPr lang="zh-TW" altLang="en-US" sz="2800" dirty="0"/>
              <a:t>完成處理作業後，即可檢視掃描報告。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7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631" y="0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掃描程式之離線模式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031" y="1266825"/>
            <a:ext cx="8209401" cy="5334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/>
              <a:t>◆ 離線模式在掃描過程中，「不需」</a:t>
            </a:r>
            <a:r>
              <a:rPr lang="zh-TW" altLang="en-US" sz="2400" dirty="0" smtClean="0"/>
              <a:t>跟</a:t>
            </a:r>
            <a:r>
              <a:rPr lang="en-US" altLang="zh-TW" sz="2400" dirty="0" err="1" smtClean="0"/>
              <a:t>ThreatSonar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Server</a:t>
            </a:r>
            <a:r>
              <a:rPr lang="zh-TW" altLang="en-US" sz="2400" dirty="0"/>
              <a:t>溝通</a:t>
            </a:r>
          </a:p>
          <a:p>
            <a:pPr marL="0" indent="0">
              <a:buNone/>
            </a:pPr>
            <a:r>
              <a:rPr lang="zh-TW" altLang="en-US" sz="2400" dirty="0"/>
              <a:t>◆ 掃描完成後，於</a:t>
            </a:r>
            <a:r>
              <a:rPr lang="en-US" altLang="zh-TW" sz="2400" dirty="0" err="1"/>
              <a:t>ThreatSonar</a:t>
            </a:r>
            <a:r>
              <a:rPr lang="en-US" altLang="zh-TW" sz="2400" dirty="0"/>
              <a:t> </a:t>
            </a:r>
            <a:r>
              <a:rPr lang="zh-TW" altLang="en-US" sz="2400" dirty="0"/>
              <a:t>報告頁面點擊「</a:t>
            </a:r>
            <a:r>
              <a:rPr lang="en-US" altLang="zh-TW" sz="2400" dirty="0"/>
              <a:t>Upload Report</a:t>
            </a:r>
            <a:r>
              <a:rPr lang="zh-TW" altLang="en-US" sz="2400" dirty="0"/>
              <a:t>」，點擊上傳圖示</a:t>
            </a:r>
            <a:r>
              <a:rPr lang="zh-TW" altLang="en-US" sz="2400" dirty="0" smtClean="0"/>
              <a:t>選擇</a:t>
            </a:r>
            <a:r>
              <a:rPr lang="zh-TW" altLang="en-US" sz="2400" dirty="0"/>
              <a:t>掃描報告檔案進行上傳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" y="2924945"/>
            <a:ext cx="9144000" cy="36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177" y="19108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掃描程式所產生的檔案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掃描程式（</a:t>
            </a:r>
            <a:r>
              <a:rPr lang="en-US" altLang="zh-TW" sz="2800" dirty="0"/>
              <a:t>Threat_Sonar.exe</a:t>
            </a:r>
            <a:r>
              <a:rPr lang="zh-TW" altLang="en-US" sz="2800" dirty="0"/>
              <a:t>）運行後，會於</a:t>
            </a:r>
            <a:r>
              <a:rPr lang="en-US" altLang="zh-TW" sz="2800" dirty="0"/>
              <a:t>%</a:t>
            </a:r>
            <a:r>
              <a:rPr lang="en-US" altLang="zh-TW" sz="2800" dirty="0" err="1" smtClean="0"/>
              <a:t>allusersprofile</a:t>
            </a:r>
            <a:r>
              <a:rPr lang="en-US" altLang="zh-TW" sz="2800" dirty="0"/>
              <a:t>%\Task </a:t>
            </a:r>
            <a:r>
              <a:rPr lang="zh-TW" altLang="en-US" sz="2800" dirty="0"/>
              <a:t>路徑下</a:t>
            </a:r>
            <a:r>
              <a:rPr lang="zh-TW" altLang="en-US" sz="2800" dirty="0" smtClean="0"/>
              <a:t>產生</a:t>
            </a:r>
            <a:r>
              <a:rPr lang="zh-TW" altLang="en-US" sz="2800" dirty="0"/>
              <a:t>以下檔案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/>
              <a:t>◆ 建議可將</a:t>
            </a:r>
            <a:r>
              <a:rPr lang="en-US" altLang="zh-TW" sz="2800" dirty="0"/>
              <a:t>Threat_Sonar.exe</a:t>
            </a:r>
            <a:r>
              <a:rPr lang="zh-TW" altLang="en-US" sz="2800" dirty="0"/>
              <a:t>加入防毒軟體白名單與應用程式白名單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93" y="2391387"/>
            <a:ext cx="691276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如何強制結束</a:t>
            </a:r>
            <a:r>
              <a:rPr lang="en-US" altLang="zh-TW" sz="4000" dirty="0" err="1"/>
              <a:t>ThreatSonar</a:t>
            </a:r>
            <a:r>
              <a:rPr lang="zh-TW" altLang="en-US" sz="4000" dirty="0"/>
              <a:t>掃描程式</a:t>
            </a:r>
            <a:br>
              <a:rPr lang="zh-TW" altLang="en-US" sz="4000" dirty="0"/>
            </a:b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266825"/>
            <a:ext cx="9144000" cy="4859338"/>
          </a:xfrm>
        </p:spPr>
        <p:txBody>
          <a:bodyPr/>
          <a:lstStyle/>
          <a:p>
            <a:r>
              <a:rPr lang="zh-TW" altLang="en-US" sz="2800" dirty="0"/>
              <a:t>優先將佔用</a:t>
            </a:r>
            <a:r>
              <a:rPr lang="en-US" altLang="zh-TW" sz="2800" dirty="0"/>
              <a:t>CPU </a:t>
            </a:r>
            <a:r>
              <a:rPr lang="zh-TW" altLang="en-US" sz="2800" dirty="0"/>
              <a:t>和記憶體資源較少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hreat_Sonar.exe </a:t>
            </a:r>
            <a:r>
              <a:rPr lang="zh-TW" altLang="en-US" sz="2800" dirty="0"/>
              <a:t>強制結束（</a:t>
            </a:r>
            <a:r>
              <a:rPr lang="zh-TW" altLang="en-US" sz="2800" dirty="0" smtClean="0"/>
              <a:t>為</a:t>
            </a:r>
            <a:r>
              <a:rPr lang="en-US" altLang="zh-TW" sz="2800" dirty="0" err="1" smtClean="0"/>
              <a:t>WatchDog</a:t>
            </a:r>
            <a:r>
              <a:rPr lang="zh-TW" altLang="en-US" sz="2800" dirty="0"/>
              <a:t>），再將佔用資源較多的</a:t>
            </a:r>
            <a:r>
              <a:rPr lang="en-US" altLang="zh-TW" sz="2800" dirty="0"/>
              <a:t>Threat_Sonar.exe </a:t>
            </a:r>
            <a:r>
              <a:rPr lang="zh-TW" altLang="en-US" sz="2800" dirty="0"/>
              <a:t>強制結束（為掃描程式）。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3" y="2638329"/>
            <a:ext cx="8337480" cy="39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108"/>
            <a:ext cx="8229600" cy="1143000"/>
          </a:xfrm>
        </p:spPr>
        <p:txBody>
          <a:bodyPr/>
          <a:lstStyle/>
          <a:p>
            <a:r>
              <a:rPr lang="zh-TW" altLang="en-US" dirty="0"/>
              <a:t>掃描程式的</a:t>
            </a:r>
            <a:r>
              <a:rPr lang="en-US" altLang="zh-TW" dirty="0"/>
              <a:t>Debug 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266825"/>
            <a:ext cx="8856984" cy="4859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◆ 於檔案總管輸入系統</a:t>
            </a:r>
            <a:r>
              <a:rPr lang="zh-TW" altLang="en-US" sz="2800" dirty="0" smtClean="0"/>
              <a:t>參數「</a:t>
            </a:r>
            <a:r>
              <a:rPr lang="en-US" altLang="zh-TW" sz="2800" dirty="0" smtClean="0"/>
              <a:t>%</a:t>
            </a:r>
            <a:r>
              <a:rPr lang="en-US" altLang="zh-TW" sz="2800" dirty="0" err="1"/>
              <a:t>allusersprofile</a:t>
            </a:r>
            <a:r>
              <a:rPr lang="en-US" altLang="zh-TW" sz="2800" dirty="0"/>
              <a:t>%</a:t>
            </a:r>
            <a:r>
              <a:rPr lang="zh-TW" altLang="en-US" sz="2800" dirty="0"/>
              <a:t>」，於該資料夾存放掃描程式</a:t>
            </a:r>
            <a:r>
              <a:rPr lang="en-US" altLang="zh-TW" sz="2800" dirty="0"/>
              <a:t>log</a:t>
            </a:r>
            <a:r>
              <a:rPr lang="zh-TW" altLang="en-US" sz="2800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04864"/>
            <a:ext cx="8926080" cy="4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72" y="123825"/>
            <a:ext cx="8229600" cy="1143000"/>
          </a:xfrm>
        </p:spPr>
        <p:txBody>
          <a:bodyPr/>
          <a:lstStyle/>
          <a:p>
            <a:r>
              <a:rPr lang="zh-TW" altLang="en-US"/>
              <a:t>掃描程式：引擎設定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9" y="1412776"/>
            <a:ext cx="8229600" cy="504056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1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1143000"/>
          </a:xfrm>
        </p:spPr>
        <p:txBody>
          <a:bodyPr/>
          <a:lstStyle/>
          <a:p>
            <a:r>
              <a:rPr lang="zh-TW" altLang="en-US" dirty="0"/>
              <a:t>引擎設定</a:t>
            </a:r>
            <a:r>
              <a:rPr lang="en-US" altLang="zh-TW" dirty="0"/>
              <a:t>for </a:t>
            </a:r>
            <a:r>
              <a:rPr lang="zh-TW" altLang="en-US" dirty="0"/>
              <a:t>健診用途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53650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36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048" y="312499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威脅狩獵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8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2105"/>
            <a:ext cx="8229600" cy="1143000"/>
          </a:xfrm>
        </p:spPr>
        <p:txBody>
          <a:bodyPr/>
          <a:lstStyle/>
          <a:p>
            <a:r>
              <a:rPr lang="zh-TW" altLang="en-US" dirty="0"/>
              <a:t>如何</a:t>
            </a:r>
            <a:r>
              <a:rPr lang="zh-TW" altLang="en-US" dirty="0" smtClean="0"/>
              <a:t>探索惡意程式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88</a:t>
            </a:fld>
            <a:endParaRPr lang="en-US" altLang="zh-TW"/>
          </a:p>
        </p:txBody>
      </p:sp>
      <p:sp>
        <p:nvSpPr>
          <p:cNvPr id="5" name="圓角矩形 4"/>
          <p:cNvSpPr/>
          <p:nvPr/>
        </p:nvSpPr>
        <p:spPr>
          <a:xfrm>
            <a:off x="491793" y="2796394"/>
            <a:ext cx="3096344" cy="1800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已知惡意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84287" y="2796394"/>
            <a:ext cx="3096344" cy="1800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未知</a:t>
            </a:r>
            <a:r>
              <a:rPr lang="zh-TW" altLang="en-US" dirty="0"/>
              <a:t>惡意程式</a:t>
            </a:r>
          </a:p>
        </p:txBody>
      </p:sp>
      <p:sp>
        <p:nvSpPr>
          <p:cNvPr id="7" name="左-右雙向箭號 6"/>
          <p:cNvSpPr/>
          <p:nvPr/>
        </p:nvSpPr>
        <p:spPr>
          <a:xfrm>
            <a:off x="3995936" y="3435381"/>
            <a:ext cx="1152128" cy="522226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專家</a:t>
            </a:r>
            <a:r>
              <a:rPr lang="zh-TW" altLang="en-US" dirty="0" smtClean="0"/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絕大部分</a:t>
            </a:r>
            <a:r>
              <a:rPr lang="zh-TW" altLang="en-US" dirty="0"/>
              <a:t>判定是否未知，以及判定是否惡意都是取決於專家</a:t>
            </a:r>
            <a:r>
              <a:rPr lang="zh-TW" altLang="en-US" dirty="0" smtClean="0"/>
              <a:t>經驗</a:t>
            </a:r>
            <a:endParaRPr lang="en-US" altLang="zh-TW" dirty="0"/>
          </a:p>
          <a:p>
            <a:r>
              <a:rPr lang="zh-TW" altLang="en-US" dirty="0"/>
              <a:t>專家看過大量的好程式，以及大量的壞程式的長相以及行為，所以深知這個程式好的樣子，以及壞的</a:t>
            </a:r>
            <a:r>
              <a:rPr lang="zh-TW" altLang="en-US" dirty="0" smtClean="0"/>
              <a:t>樣子</a:t>
            </a:r>
            <a:endParaRPr lang="en-US" altLang="zh-TW" dirty="0"/>
          </a:p>
          <a:p>
            <a:r>
              <a:rPr lang="zh-TW" altLang="en-US" dirty="0"/>
              <a:t>成為專家必須分析程式”是否”惡意的數量</a:t>
            </a:r>
            <a:r>
              <a:rPr lang="zh-TW" altLang="en-US" dirty="0" smtClean="0"/>
              <a:t>為</a:t>
            </a:r>
            <a:endParaRPr lang="en-US" altLang="zh-TW" dirty="0"/>
          </a:p>
          <a:p>
            <a:r>
              <a:rPr lang="en-US" altLang="zh-TW" dirty="0"/>
              <a:t>3(</a:t>
            </a:r>
            <a:r>
              <a:rPr lang="zh-TW" altLang="en-US" dirty="0"/>
              <a:t>隻</a:t>
            </a:r>
            <a:r>
              <a:rPr lang="en-US" altLang="zh-TW" dirty="0"/>
              <a:t>)X20(</a:t>
            </a:r>
            <a:r>
              <a:rPr lang="zh-TW" altLang="en-US" dirty="0"/>
              <a:t>天</a:t>
            </a:r>
            <a:r>
              <a:rPr lang="en-US" altLang="zh-TW" dirty="0"/>
              <a:t>)X12(</a:t>
            </a:r>
            <a:r>
              <a:rPr lang="zh-TW" altLang="en-US" dirty="0"/>
              <a:t>月</a:t>
            </a:r>
            <a:r>
              <a:rPr lang="en-US" altLang="zh-TW" dirty="0"/>
              <a:t>)X3(</a:t>
            </a:r>
            <a:r>
              <a:rPr lang="zh-TW" altLang="en-US" dirty="0"/>
              <a:t>年</a:t>
            </a:r>
            <a:r>
              <a:rPr lang="en-US" altLang="zh-TW" dirty="0"/>
              <a:t>) = 2160</a:t>
            </a:r>
            <a:r>
              <a:rPr lang="zh-TW" altLang="en-US" dirty="0"/>
              <a:t>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5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1143000"/>
          </a:xfrm>
        </p:spPr>
        <p:txBody>
          <a:bodyPr/>
          <a:lstStyle/>
          <a:p>
            <a:r>
              <a:rPr lang="zh-TW" altLang="en-US" sz="3600" dirty="0"/>
              <a:t>健檢透過</a:t>
            </a:r>
            <a:r>
              <a:rPr lang="en-US" altLang="zh-TW" sz="3600" dirty="0"/>
              <a:t>AI </a:t>
            </a:r>
            <a:r>
              <a:rPr lang="zh-TW" altLang="en-US" sz="3600" dirty="0"/>
              <a:t>自動化降低成本增加頻率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455968" cy="496855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68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2105"/>
            <a:ext cx="8229600" cy="1143000"/>
          </a:xfrm>
        </p:spPr>
        <p:txBody>
          <a:bodyPr/>
          <a:lstStyle/>
          <a:p>
            <a:r>
              <a:rPr lang="zh-TW" altLang="en-US" dirty="0"/>
              <a:t>找出異常的程式？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70633"/>
            <a:ext cx="5328592" cy="533814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5624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/>
              <a:t>熱身一下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42243"/>
            <a:ext cx="7319859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019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856"/>
            <a:ext cx="8229600" cy="1143000"/>
          </a:xfrm>
        </p:spPr>
        <p:txBody>
          <a:bodyPr/>
          <a:lstStyle/>
          <a:p>
            <a:r>
              <a:rPr lang="zh-TW" altLang="en-US" dirty="0"/>
              <a:t>相同的程式應該具備相同的功能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9876"/>
            <a:ext cx="8229600" cy="40732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3025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648" y="0"/>
            <a:ext cx="8229600" cy="1143000"/>
          </a:xfrm>
        </p:spPr>
        <p:txBody>
          <a:bodyPr/>
          <a:lstStyle/>
          <a:p>
            <a:r>
              <a:rPr lang="en-US" altLang="zh-TW" b="1" dirty="0" smtClean="0"/>
              <a:t>Baseline </a:t>
            </a:r>
            <a:r>
              <a:rPr lang="en-US" altLang="zh-TW" b="1" dirty="0"/>
              <a:t>–</a:t>
            </a:r>
            <a:r>
              <a:rPr lang="zh-TW" altLang="en-US" b="1" dirty="0"/>
              <a:t>單一端點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784976" cy="432047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115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4897" y="0"/>
            <a:ext cx="8229600" cy="1143000"/>
          </a:xfrm>
        </p:spPr>
        <p:txBody>
          <a:bodyPr/>
          <a:lstStyle/>
          <a:p>
            <a:r>
              <a:rPr lang="en-US" altLang="zh-TW" dirty="0"/>
              <a:t>Baseline –</a:t>
            </a:r>
            <a:r>
              <a:rPr lang="zh-TW" altLang="en-US" dirty="0"/>
              <a:t>單一端點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35919"/>
            <a:ext cx="8784976" cy="452938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792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9108"/>
            <a:ext cx="8229600" cy="1143000"/>
          </a:xfrm>
        </p:spPr>
        <p:txBody>
          <a:bodyPr/>
          <a:lstStyle/>
          <a:p>
            <a:r>
              <a:rPr lang="zh-TW" altLang="en-US" dirty="0"/>
              <a:t>真實環境</a:t>
            </a:r>
            <a:r>
              <a:rPr lang="zh-TW" altLang="en-US" dirty="0" smtClean="0"/>
              <a:t>中惡意</a:t>
            </a:r>
            <a:r>
              <a:rPr lang="zh-TW" altLang="en-US" dirty="0"/>
              <a:t>程式通常佔少數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69" y="1266825"/>
            <a:ext cx="6563261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75836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-32650"/>
            <a:ext cx="8229600" cy="1143000"/>
          </a:xfrm>
        </p:spPr>
        <p:txBody>
          <a:bodyPr/>
          <a:lstStyle/>
          <a:p>
            <a:r>
              <a:rPr lang="zh-TW" altLang="en-US" dirty="0"/>
              <a:t>找出功能異常的程式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5" y="1266825"/>
            <a:ext cx="7118930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9175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-15397"/>
            <a:ext cx="8229600" cy="1143000"/>
          </a:xfrm>
        </p:spPr>
        <p:txBody>
          <a:bodyPr/>
          <a:lstStyle/>
          <a:p>
            <a:r>
              <a:rPr lang="zh-TW" altLang="en-US" dirty="0"/>
              <a:t>找出異常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0" y="1266825"/>
            <a:ext cx="7575680" cy="4859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21336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904" y="0"/>
            <a:ext cx="8229600" cy="1143000"/>
          </a:xfrm>
        </p:spPr>
        <p:txBody>
          <a:bodyPr/>
          <a:lstStyle/>
          <a:p>
            <a:r>
              <a:rPr lang="zh-TW" altLang="en-US" dirty="0"/>
              <a:t>已知機器上有惡意程式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5" y="1395885"/>
            <a:ext cx="6154009" cy="460121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10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56"/>
            <a:ext cx="8229600" cy="1143000"/>
          </a:xfrm>
        </p:spPr>
        <p:txBody>
          <a:bodyPr/>
          <a:lstStyle/>
          <a:p>
            <a:r>
              <a:rPr lang="zh-TW" altLang="en-US" dirty="0"/>
              <a:t>關連性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1688"/>
            <a:ext cx="8229600" cy="388961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77B1B-FEFB-4CBB-B406-B40445C20CA5}" type="slidenum">
              <a:rPr lang="en-US" altLang="zh-TW" smtClean="0"/>
              <a:pPr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77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64479</TotalTime>
  <Words>5318</Words>
  <Application>Microsoft Office PowerPoint</Application>
  <PresentationFormat>如螢幕大小 (4:3)</PresentationFormat>
  <Paragraphs>661</Paragraphs>
  <Slides>122</Slides>
  <Notes>95</Notes>
  <HiddenSlides>2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122</vt:i4>
      </vt:variant>
    </vt:vector>
  </HeadingPairs>
  <TitlesOfParts>
    <vt:vector size="129" baseType="lpstr">
      <vt:lpstr>SimHei</vt:lpstr>
      <vt:lpstr>新細明體</vt:lpstr>
      <vt:lpstr>DFKai-SB</vt:lpstr>
      <vt:lpstr>Arial</vt:lpstr>
      <vt:lpstr>Arial Black</vt:lpstr>
      <vt:lpstr>Times New Roman</vt:lpstr>
      <vt:lpstr>預設簡報設計</vt:lpstr>
      <vt:lpstr>ThreatSonar進階持續 威脅程式鑑識工具</vt:lpstr>
      <vt:lpstr>課程大網</vt:lpstr>
      <vt:lpstr>資安概論 </vt:lpstr>
      <vt:lpstr>專注於 網路間諜</vt:lpstr>
      <vt:lpstr>攻擊手法數十年不斷演進</vt:lpstr>
      <vt:lpstr>甚麼是APT攻擊？</vt:lpstr>
      <vt:lpstr>「系統遲早會被入侵」思維 </vt:lpstr>
      <vt:lpstr>持續健康檢查</vt:lpstr>
      <vt:lpstr>健檢透過AI 自動化降低成本增加頻率</vt:lpstr>
      <vt:lpstr>從視野建構到態勢感知</vt:lpstr>
      <vt:lpstr>內外威脅統一防禦：威脅整合</vt:lpstr>
      <vt:lpstr>PowerPoint 簡報</vt:lpstr>
      <vt:lpstr>Fireeye M-Trends: 半數外部通報，平均百日</vt:lpstr>
      <vt:lpstr>PowerPoint 簡報</vt:lpstr>
      <vt:lpstr>資安軟體本身也可能是資安漏洞?</vt:lpstr>
      <vt:lpstr>資安模範生金融業，還是被入侵</vt:lpstr>
      <vt:lpstr>為何既有資安設備失效？</vt:lpstr>
      <vt:lpstr>2017-08 系統工具CCleaner 事件</vt:lpstr>
      <vt:lpstr>針對性攻擊選擇受害者</vt:lpstr>
      <vt:lpstr>傳統偵測技術失效</vt:lpstr>
      <vt:lpstr>全球最大後門事件</vt:lpstr>
      <vt:lpstr>偵測階段：Post-compromise</vt:lpstr>
      <vt:lpstr>ThreatSonar 優勢</vt:lpstr>
      <vt:lpstr>ThreatSonar 重點功能</vt:lpstr>
      <vt:lpstr>ThreatSonar 使用情境</vt:lpstr>
      <vt:lpstr>ThreatSonar Engine 偵測各種進階攻擊</vt:lpstr>
      <vt:lpstr>多層次防禦架構</vt:lpstr>
      <vt:lpstr>威脅偵測不外乎…</vt:lpstr>
      <vt:lpstr>資安事件處理必須化被動為主動</vt:lpstr>
      <vt:lpstr>在事件爆發之前反應！</vt:lpstr>
      <vt:lpstr>部署架構 </vt:lpstr>
      <vt:lpstr>部署類型選擇：雲端或本地</vt:lpstr>
      <vt:lpstr>部署架構</vt:lpstr>
      <vt:lpstr>支援系統與需求</vt:lpstr>
      <vt:lpstr>資源使用率與系統穩定度</vt:lpstr>
      <vt:lpstr>操作介紹 </vt:lpstr>
      <vt:lpstr> </vt:lpstr>
      <vt:lpstr>設定&gt; 用戶權限與群組</vt:lpstr>
      <vt:lpstr>File、Process、DLL </vt:lpstr>
      <vt:lpstr>輸入帳號密碼登入</vt:lpstr>
      <vt:lpstr> </vt:lpstr>
      <vt:lpstr>設定與下載掃描引擎（Scanner）</vt:lpstr>
      <vt:lpstr>PowerPoint 簡報</vt:lpstr>
      <vt:lpstr>設定與下載掃描引擎（Scanner）</vt:lpstr>
      <vt:lpstr>掃描過程中可透過Debug Log了解進度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點數模式Credit mode</vt:lpstr>
      <vt:lpstr>點數模式解鎖報告流程</vt:lpstr>
      <vt:lpstr>手動解鎖報告</vt:lpstr>
      <vt:lpstr>1-1取得解密請求</vt:lpstr>
      <vt:lpstr>1-2. 取得解密請求</vt:lpstr>
      <vt:lpstr>2. 登入授權中心</vt:lpstr>
      <vt:lpstr>3. 兌換解密金鑰</vt:lpstr>
      <vt:lpstr>4. 下載解密金鑰</vt:lpstr>
      <vt:lpstr>5. 匯入解密金鑰</vt:lpstr>
      <vt:lpstr>6. 解鎖報告完成</vt:lpstr>
      <vt:lpstr>掃描程式之離線模式</vt:lpstr>
      <vt:lpstr>掃描程式所產生的檔案</vt:lpstr>
      <vt:lpstr>如何強制結束ThreatSonar掃描程式 </vt:lpstr>
      <vt:lpstr>掃描程式的Debug Log</vt:lpstr>
      <vt:lpstr>掃描程式：引擎設定</vt:lpstr>
      <vt:lpstr>引擎設定for 健診用途</vt:lpstr>
      <vt:lpstr>威脅狩獵</vt:lpstr>
      <vt:lpstr>如何探索惡意程式</vt:lpstr>
      <vt:lpstr>專家經驗</vt:lpstr>
      <vt:lpstr>找出異常的程式？</vt:lpstr>
      <vt:lpstr>熱身一下</vt:lpstr>
      <vt:lpstr>相同的程式應該具備相同的功能</vt:lpstr>
      <vt:lpstr>Baseline –單一端點</vt:lpstr>
      <vt:lpstr>Baseline –單一端點</vt:lpstr>
      <vt:lpstr>真實環境中惡意程式通常佔少數</vt:lpstr>
      <vt:lpstr>找出功能異常的程式</vt:lpstr>
      <vt:lpstr>找出異常</vt:lpstr>
      <vt:lpstr>已知機器上有惡意程式</vt:lpstr>
      <vt:lpstr>關連性</vt:lpstr>
      <vt:lpstr>關連圖</vt:lpstr>
      <vt:lpstr>威脅狩獵</vt:lpstr>
      <vt:lpstr>案例一</vt:lpstr>
      <vt:lpstr>案例一</vt:lpstr>
      <vt:lpstr>案例一</vt:lpstr>
      <vt:lpstr>案例一</vt:lpstr>
      <vt:lpstr>案例一</vt:lpstr>
      <vt:lpstr>案例一</vt:lpstr>
      <vt:lpstr>案例二</vt:lpstr>
      <vt:lpstr>案例二</vt:lpstr>
      <vt:lpstr>案例二</vt:lpstr>
      <vt:lpstr>案例二</vt:lpstr>
      <vt:lpstr>PowerPoint 簡報</vt:lpstr>
      <vt:lpstr>PowerPoint 簡報</vt:lpstr>
      <vt:lpstr>PowerPoint 簡報</vt:lpstr>
      <vt:lpstr>發現已知惡意程式</vt:lpstr>
      <vt:lpstr>案例三</vt:lpstr>
      <vt:lpstr>案例三</vt:lpstr>
      <vt:lpstr>案例三</vt:lpstr>
      <vt:lpstr>案例三</vt:lpstr>
      <vt:lpstr>案例探討</vt:lpstr>
      <vt:lpstr>緊急處理流程</vt:lpstr>
      <vt:lpstr> </vt:lpstr>
    </vt:vector>
  </TitlesOfParts>
  <Company>CMT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Jerry Liang</dc:creator>
  <cp:lastModifiedBy>pcinfoadmin</cp:lastModifiedBy>
  <cp:revision>726</cp:revision>
  <cp:lastPrinted>2021-02-02T05:30:01Z</cp:lastPrinted>
  <dcterms:created xsi:type="dcterms:W3CDTF">2005-08-11T05:16:19Z</dcterms:created>
  <dcterms:modified xsi:type="dcterms:W3CDTF">2021-05-18T00:08:50Z</dcterms:modified>
</cp:coreProperties>
</file>